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tiff" ContentType="image/tiff"/>
  <Default Extension="vml" ContentType="application/vnd.openxmlformats-officedocument.vmlDrawing"/>
  <Default Extension="jpg" ContentType="image/jpeg"/>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350" r:id="rId3"/>
    <p:sldId id="260" r:id="rId4"/>
    <p:sldId id="275" r:id="rId5"/>
    <p:sldId id="276" r:id="rId6"/>
    <p:sldId id="274" r:id="rId7"/>
    <p:sldId id="286" r:id="rId8"/>
    <p:sldId id="287" r:id="rId9"/>
    <p:sldId id="288" r:id="rId10"/>
    <p:sldId id="277" r:id="rId11"/>
    <p:sldId id="364" r:id="rId12"/>
    <p:sldId id="278" r:id="rId13"/>
    <p:sldId id="363" r:id="rId14"/>
    <p:sldId id="262" r:id="rId15"/>
    <p:sldId id="284" r:id="rId16"/>
    <p:sldId id="270" r:id="rId17"/>
    <p:sldId id="365" r:id="rId18"/>
    <p:sldId id="355" r:id="rId19"/>
    <p:sldId id="356" r:id="rId20"/>
    <p:sldId id="357" r:id="rId21"/>
    <p:sldId id="358" r:id="rId22"/>
    <p:sldId id="283" r:id="rId23"/>
    <p:sldId id="360" r:id="rId24"/>
    <p:sldId id="361" r:id="rId25"/>
    <p:sldId id="289" r:id="rId26"/>
    <p:sldId id="263" r:id="rId27"/>
    <p:sldId id="291" r:id="rId28"/>
    <p:sldId id="264" r:id="rId29"/>
    <p:sldId id="293" r:id="rId30"/>
    <p:sldId id="292" r:id="rId31"/>
    <p:sldId id="265" r:id="rId32"/>
    <p:sldId id="294" r:id="rId33"/>
    <p:sldId id="266" r:id="rId34"/>
    <p:sldId id="339" r:id="rId35"/>
    <p:sldId id="344" r:id="rId36"/>
    <p:sldId id="345" r:id="rId37"/>
    <p:sldId id="267" r:id="rId38"/>
    <p:sldId id="268" r:id="rId39"/>
    <p:sldId id="346" r:id="rId40"/>
    <p:sldId id="347" r:id="rId41"/>
    <p:sldId id="353" r:id="rId42"/>
    <p:sldId id="272" r:id="rId43"/>
    <p:sldId id="273" r:id="rId44"/>
    <p:sldId id="362" r:id="rId4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39"/>
    <p:restoredTop sz="86442"/>
  </p:normalViewPr>
  <p:slideViewPr>
    <p:cSldViewPr>
      <p:cViewPr>
        <p:scale>
          <a:sx n="100" d="100"/>
          <a:sy n="100" d="100"/>
        </p:scale>
        <p:origin x="-204" y="-72"/>
      </p:cViewPr>
      <p:guideLst>
        <p:guide orient="horz" pos="2160"/>
        <p:guide pos="2880"/>
      </p:guideLst>
    </p:cSldViewPr>
  </p:slideViewPr>
  <p:outlineViewPr>
    <p:cViewPr>
      <p:scale>
        <a:sx n="33" d="100"/>
        <a:sy n="33" d="100"/>
      </p:scale>
      <p:origin x="0" y="-20616"/>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138C1B-EA86-42C0-BFF2-3374AE3E4135}" type="datetimeFigureOut">
              <a:rPr lang="fr-FR" smtClean="0"/>
              <a:t>12/11/2018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D46827-9370-4304-83FB-EA938D3C94E3}" type="slidenum">
              <a:rPr lang="fr-FR" smtClean="0"/>
              <a:t>‹N°›</a:t>
            </a:fld>
            <a:endParaRPr lang="fr-FR"/>
          </a:p>
        </p:txBody>
      </p:sp>
    </p:spTree>
    <p:extLst>
      <p:ext uri="{BB962C8B-B14F-4D97-AF65-F5344CB8AC3E}">
        <p14:creationId xmlns:p14="http://schemas.microsoft.com/office/powerpoint/2010/main" val="2646949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1</a:t>
            </a:fld>
            <a:endParaRPr lang="fr-FR"/>
          </a:p>
        </p:txBody>
      </p:sp>
    </p:spTree>
    <p:extLst>
      <p:ext uri="{BB962C8B-B14F-4D97-AF65-F5344CB8AC3E}">
        <p14:creationId xmlns:p14="http://schemas.microsoft.com/office/powerpoint/2010/main" val="4096697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Extrait de ILCOR 2015 : l’aspiration pharyngée n’est nécessaire que si le pharynx est obstrué, dans le cas contraire on peut commencer d’emblée à </a:t>
            </a:r>
            <a:r>
              <a:rPr lang="fr-FR" dirty="0" err="1"/>
              <a:t>ve,ntiler</a:t>
            </a:r>
            <a:r>
              <a:rPr lang="fr-FR" dirty="0"/>
              <a:t> au masque.</a:t>
            </a:r>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27</a:t>
            </a:fld>
            <a:endParaRPr lang="fr-FR"/>
          </a:p>
        </p:txBody>
      </p:sp>
    </p:spTree>
    <p:extLst>
      <p:ext uri="{BB962C8B-B14F-4D97-AF65-F5344CB8AC3E}">
        <p14:creationId xmlns:p14="http://schemas.microsoft.com/office/powerpoint/2010/main" val="14078937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(butée de la sonde à 10-12 cm).</a:t>
            </a:r>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28</a:t>
            </a:fld>
            <a:endParaRPr lang="fr-FR"/>
          </a:p>
        </p:txBody>
      </p:sp>
    </p:spTree>
    <p:extLst>
      <p:ext uri="{BB962C8B-B14F-4D97-AF65-F5344CB8AC3E}">
        <p14:creationId xmlns:p14="http://schemas.microsoft.com/office/powerpoint/2010/main" val="1657053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30</a:t>
            </a:fld>
            <a:endParaRPr lang="fr-FR"/>
          </a:p>
        </p:txBody>
      </p:sp>
    </p:spTree>
    <p:extLst>
      <p:ext uri="{BB962C8B-B14F-4D97-AF65-F5344CB8AC3E}">
        <p14:creationId xmlns:p14="http://schemas.microsoft.com/office/powerpoint/2010/main" val="22819862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31</a:t>
            </a:fld>
            <a:endParaRPr lang="fr-FR"/>
          </a:p>
        </p:txBody>
      </p:sp>
    </p:spTree>
    <p:extLst>
      <p:ext uri="{BB962C8B-B14F-4D97-AF65-F5344CB8AC3E}">
        <p14:creationId xmlns:p14="http://schemas.microsoft.com/office/powerpoint/2010/main" val="2106505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33</a:t>
            </a:fld>
            <a:endParaRPr lang="fr-FR"/>
          </a:p>
        </p:txBody>
      </p:sp>
    </p:spTree>
    <p:extLst>
      <p:ext uri="{BB962C8B-B14F-4D97-AF65-F5344CB8AC3E}">
        <p14:creationId xmlns:p14="http://schemas.microsoft.com/office/powerpoint/2010/main" val="25860965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42</a:t>
            </a:fld>
            <a:endParaRPr lang="fr-FR"/>
          </a:p>
        </p:txBody>
      </p:sp>
    </p:spTree>
    <p:extLst>
      <p:ext uri="{BB962C8B-B14F-4D97-AF65-F5344CB8AC3E}">
        <p14:creationId xmlns:p14="http://schemas.microsoft.com/office/powerpoint/2010/main" val="1276019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43</a:t>
            </a:fld>
            <a:endParaRPr lang="fr-FR"/>
          </a:p>
        </p:txBody>
      </p:sp>
    </p:spTree>
    <p:extLst>
      <p:ext uri="{BB962C8B-B14F-4D97-AF65-F5344CB8AC3E}">
        <p14:creationId xmlns:p14="http://schemas.microsoft.com/office/powerpoint/2010/main" val="13650081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44</a:t>
            </a:fld>
            <a:endParaRPr lang="fr-FR"/>
          </a:p>
        </p:txBody>
      </p:sp>
    </p:spTree>
    <p:extLst>
      <p:ext uri="{BB962C8B-B14F-4D97-AF65-F5344CB8AC3E}">
        <p14:creationId xmlns:p14="http://schemas.microsoft.com/office/powerpoint/2010/main" val="397842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2</a:t>
            </a:fld>
            <a:endParaRPr lang="fr-FR"/>
          </a:p>
        </p:txBody>
      </p:sp>
    </p:spTree>
    <p:extLst>
      <p:ext uri="{BB962C8B-B14F-4D97-AF65-F5344CB8AC3E}">
        <p14:creationId xmlns:p14="http://schemas.microsoft.com/office/powerpoint/2010/main" val="1606230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Psychiatre et </a:t>
            </a:r>
            <a:r>
              <a:rPr lang="fr-FR" dirty="0" err="1"/>
              <a:t>psychanaliste</a:t>
            </a:r>
            <a:r>
              <a:rPr lang="fr-FR" dirty="0"/>
              <a:t> écossais</a:t>
            </a:r>
          </a:p>
          <a:p>
            <a:pPr marL="0" indent="0">
              <a:buNone/>
            </a:pPr>
            <a:endParaRPr lang="fr-FR" dirty="0"/>
          </a:p>
          <a:p>
            <a:r>
              <a:rPr lang="fr-FR" dirty="0"/>
              <a:t>Par la suite renforcée par des données expérimentales (Ainsworth – la situation étrange).</a:t>
            </a:r>
          </a:p>
          <a:p>
            <a:pPr lvl="1"/>
            <a:r>
              <a:rPr lang="fr-FR" dirty="0" err="1"/>
              <a:t>Schemes</a:t>
            </a:r>
            <a:r>
              <a:rPr lang="fr-FR" dirty="0"/>
              <a:t> d’attachements sécures et </a:t>
            </a:r>
            <a:r>
              <a:rPr lang="fr-FR" dirty="0" err="1"/>
              <a:t>insécures</a:t>
            </a:r>
            <a:r>
              <a:rPr lang="fr-FR" dirty="0"/>
              <a:t>.</a:t>
            </a:r>
          </a:p>
          <a:p>
            <a:pPr marL="457200" lvl="1" indent="0">
              <a:buNone/>
            </a:pPr>
            <a:endParaRPr lang="fr-FR" dirty="0"/>
          </a:p>
          <a:p>
            <a:r>
              <a:rPr lang="fr-FR" dirty="0"/>
              <a:t>Implications +++ dans les domaines de la protection sociale, politique de santé, protection de l’enfance, santé mentale , …</a:t>
            </a:r>
          </a:p>
          <a:p>
            <a:endParaRPr lang="fr-FR" dirty="0"/>
          </a:p>
        </p:txBody>
      </p:sp>
      <p:sp>
        <p:nvSpPr>
          <p:cNvPr id="4" name="Espace réservé du numéro de diapositive 3"/>
          <p:cNvSpPr>
            <a:spLocks noGrp="1"/>
          </p:cNvSpPr>
          <p:nvPr>
            <p:ph type="sldNum" sz="quarter" idx="10"/>
          </p:nvPr>
        </p:nvSpPr>
        <p:spPr/>
        <p:txBody>
          <a:bodyPr/>
          <a:lstStyle/>
          <a:p>
            <a:fld id="{58D46827-9370-4304-83FB-EA938D3C94E3}" type="slidenum">
              <a:rPr lang="fr-FR" smtClean="0"/>
              <a:t>3</a:t>
            </a:fld>
            <a:endParaRPr lang="fr-FR"/>
          </a:p>
        </p:txBody>
      </p:sp>
    </p:spTree>
    <p:extLst>
      <p:ext uri="{BB962C8B-B14F-4D97-AF65-F5344CB8AC3E}">
        <p14:creationId xmlns:p14="http://schemas.microsoft.com/office/powerpoint/2010/main" val="28600009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L’absence d’attachement est exceptionnel, pathologie</a:t>
            </a:r>
            <a:r>
              <a:rPr lang="fr-FR" baseline="0" dirty="0"/>
              <a:t> grave qui peut être observée uniquement en cas de négligences sévères et d’</a:t>
            </a:r>
            <a:r>
              <a:rPr lang="fr-FR" baseline="0" dirty="0" err="1"/>
              <a:t>institionalisation</a:t>
            </a:r>
            <a:r>
              <a:rPr lang="fr-FR" baseline="0" dirty="0"/>
              <a:t> prolongée (orphelinat …).</a:t>
            </a:r>
          </a:p>
          <a:p>
            <a:r>
              <a:rPr lang="fr-FR" baseline="0" dirty="0" err="1"/>
              <a:t>We</a:t>
            </a:r>
            <a:r>
              <a:rPr lang="fr-FR" baseline="0" dirty="0"/>
              <a:t> </a:t>
            </a:r>
            <a:r>
              <a:rPr lang="fr-FR" baseline="0" dirty="0" err="1"/>
              <a:t>need</a:t>
            </a:r>
            <a:r>
              <a:rPr lang="fr-FR" baseline="0" dirty="0"/>
              <a:t> to talk about Kevin ?</a:t>
            </a:r>
            <a:endParaRPr lang="fr-FR" dirty="0"/>
          </a:p>
        </p:txBody>
      </p:sp>
      <p:sp>
        <p:nvSpPr>
          <p:cNvPr id="4" name="Espace réservé du numéro de diapositive 3"/>
          <p:cNvSpPr>
            <a:spLocks noGrp="1"/>
          </p:cNvSpPr>
          <p:nvPr>
            <p:ph type="sldNum" sz="quarter" idx="10"/>
          </p:nvPr>
        </p:nvSpPr>
        <p:spPr/>
        <p:txBody>
          <a:bodyPr/>
          <a:lstStyle/>
          <a:p>
            <a:fld id="{58D46827-9370-4304-83FB-EA938D3C94E3}" type="slidenum">
              <a:rPr lang="fr-FR" smtClean="0"/>
              <a:t>4</a:t>
            </a:fld>
            <a:endParaRPr lang="fr-FR"/>
          </a:p>
        </p:txBody>
      </p:sp>
    </p:spTree>
    <p:extLst>
      <p:ext uri="{BB962C8B-B14F-4D97-AF65-F5344CB8AC3E}">
        <p14:creationId xmlns:p14="http://schemas.microsoft.com/office/powerpoint/2010/main" val="1653368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Approche</a:t>
            </a:r>
            <a:r>
              <a:rPr lang="fr-FR" baseline="0" dirty="0"/>
              <a:t> expérimentale de la situation étrange (Ainsworth) : une pièce inconnue avec l’enfant, son </a:t>
            </a:r>
            <a:r>
              <a:rPr lang="fr-FR" baseline="0" dirty="0" err="1"/>
              <a:t>caregiver</a:t>
            </a:r>
            <a:r>
              <a:rPr lang="fr-FR" baseline="0" dirty="0"/>
              <a:t>, des jeux, observation à travers une glace sans tain, et scénario pré établi (sortie du </a:t>
            </a:r>
            <a:r>
              <a:rPr lang="fr-FR" baseline="0" dirty="0" err="1"/>
              <a:t>caregiver</a:t>
            </a:r>
            <a:r>
              <a:rPr lang="fr-FR" baseline="0" dirty="0"/>
              <a:t> , entrée d’un étranger,) : observation du comportement de l’enfant et du </a:t>
            </a:r>
            <a:r>
              <a:rPr lang="fr-FR" baseline="0" dirty="0" err="1"/>
              <a:t>caregiver</a:t>
            </a:r>
            <a:r>
              <a:rPr lang="fr-FR" baseline="0" dirty="0"/>
              <a:t>.</a:t>
            </a:r>
            <a:endParaRPr lang="fr-FR" dirty="0"/>
          </a:p>
        </p:txBody>
      </p:sp>
      <p:sp>
        <p:nvSpPr>
          <p:cNvPr id="4" name="Espace réservé du numéro de diapositive 3"/>
          <p:cNvSpPr>
            <a:spLocks noGrp="1"/>
          </p:cNvSpPr>
          <p:nvPr>
            <p:ph type="sldNum" sz="quarter" idx="10"/>
          </p:nvPr>
        </p:nvSpPr>
        <p:spPr/>
        <p:txBody>
          <a:bodyPr/>
          <a:lstStyle/>
          <a:p>
            <a:fld id="{58D46827-9370-4304-83FB-EA938D3C94E3}" type="slidenum">
              <a:rPr lang="fr-FR" smtClean="0"/>
              <a:t>5</a:t>
            </a:fld>
            <a:endParaRPr lang="fr-FR"/>
          </a:p>
        </p:txBody>
      </p:sp>
    </p:spTree>
    <p:extLst>
      <p:ext uri="{BB962C8B-B14F-4D97-AF65-F5344CB8AC3E}">
        <p14:creationId xmlns:p14="http://schemas.microsoft.com/office/powerpoint/2010/main" val="849705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Un lien affectif qui lie les personnes entre elles.</a:t>
            </a:r>
          </a:p>
          <a:p>
            <a:pPr lvl="1"/>
            <a:r>
              <a:rPr lang="fr-FR" dirty="0"/>
              <a:t>« l’attachement est actif depuis le berceau jusqu’à la tombe » (J Bowlby)</a:t>
            </a:r>
          </a:p>
          <a:p>
            <a:endParaRPr lang="fr-FR" dirty="0"/>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6</a:t>
            </a:fld>
            <a:endParaRPr lang="fr-FR"/>
          </a:p>
        </p:txBody>
      </p:sp>
    </p:spTree>
    <p:extLst>
      <p:ext uri="{BB962C8B-B14F-4D97-AF65-F5344CB8AC3E}">
        <p14:creationId xmlns:p14="http://schemas.microsoft.com/office/powerpoint/2010/main" val="810728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a:t>problèmes sociaux, psychologiques, psychiatriques … </a:t>
            </a:r>
            <a:r>
              <a:rPr lang="fr-FR" sz="1200" dirty="0"/>
              <a:t>Une mère en détresse aura plus de difficulté à répondre de manière appropriée aux besoins d’attachement de son enfant.</a:t>
            </a:r>
          </a:p>
          <a:p>
            <a:endParaRPr lang="fr-FR" dirty="0"/>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10</a:t>
            </a:fld>
            <a:endParaRPr lang="fr-FR"/>
          </a:p>
        </p:txBody>
      </p:sp>
    </p:spTree>
    <p:extLst>
      <p:ext uri="{BB962C8B-B14F-4D97-AF65-F5344CB8AC3E}">
        <p14:creationId xmlns:p14="http://schemas.microsoft.com/office/powerpoint/2010/main" val="1070707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16</a:t>
            </a:fld>
            <a:endParaRPr lang="fr-FR"/>
          </a:p>
        </p:txBody>
      </p:sp>
    </p:spTree>
    <p:extLst>
      <p:ext uri="{BB962C8B-B14F-4D97-AF65-F5344CB8AC3E}">
        <p14:creationId xmlns:p14="http://schemas.microsoft.com/office/powerpoint/2010/main" val="3941556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Dans ILCOR 2015, l’aspiration n’est pas recommandé systématiquement en début de réa, mais seulement si obstruction, ensuite on réévalue la respiration spontanée, puis on ventile au masque si nécessaire.</a:t>
            </a:r>
          </a:p>
          <a:p>
            <a:endParaRPr lang="fr-FR" dirty="0"/>
          </a:p>
        </p:txBody>
      </p:sp>
      <p:sp>
        <p:nvSpPr>
          <p:cNvPr id="4" name="Espace réservé du numéro de diapositive 3"/>
          <p:cNvSpPr>
            <a:spLocks noGrp="1"/>
          </p:cNvSpPr>
          <p:nvPr>
            <p:ph type="sldNum" sz="quarter" idx="5"/>
          </p:nvPr>
        </p:nvSpPr>
        <p:spPr/>
        <p:txBody>
          <a:bodyPr/>
          <a:lstStyle/>
          <a:p>
            <a:fld id="{58D46827-9370-4304-83FB-EA938D3C94E3}" type="slidenum">
              <a:rPr lang="fr-FR" smtClean="0"/>
              <a:t>26</a:t>
            </a:fld>
            <a:endParaRPr lang="fr-FR"/>
          </a:p>
        </p:txBody>
      </p:sp>
    </p:spTree>
    <p:extLst>
      <p:ext uri="{BB962C8B-B14F-4D97-AF65-F5344CB8AC3E}">
        <p14:creationId xmlns:p14="http://schemas.microsoft.com/office/powerpoint/2010/main" val="30480812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12/11/2018</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12/11/2018</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12/11/2018</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t>12/11/2018</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t>12/11/2018</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t>12/11/2018</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t>12/11/2018</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t>12/11/2018</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t>12/11/2018</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t>12/11/2018</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t>12/11/2018</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t>12/11/2018</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g"/><Relationship Id="rId7" Type="http://schemas.openxmlformats.org/officeDocument/2006/relationships/image" Target="../media/image24.jpg"/><Relationship Id="rId12" Type="http://schemas.openxmlformats.org/officeDocument/2006/relationships/image" Target="../media/image29.jpg"/><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image" Target="../media/image23.jpg"/><Relationship Id="rId11" Type="http://schemas.openxmlformats.org/officeDocument/2006/relationships/image" Target="../media/image28.jpg"/><Relationship Id="rId5" Type="http://schemas.openxmlformats.org/officeDocument/2006/relationships/image" Target="../media/image22.jpg"/><Relationship Id="rId10" Type="http://schemas.openxmlformats.org/officeDocument/2006/relationships/image" Target="../media/image27.jpg"/><Relationship Id="rId4" Type="http://schemas.openxmlformats.org/officeDocument/2006/relationships/image" Target="../media/image21.jpg"/><Relationship Id="rId9" Type="http://schemas.openxmlformats.org/officeDocument/2006/relationships/image" Target="../media/image2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tiff"/><Relationship Id="rId5" Type="http://schemas.openxmlformats.org/officeDocument/2006/relationships/image" Target="../media/image3.tiff"/><Relationship Id="rId4" Type="http://schemas.openxmlformats.org/officeDocument/2006/relationships/image" Target="../media/image2.tiff"/></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image" Target="../media/image36.tiff"/><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jpeg"/></Relationships>
</file>

<file path=ppt/slides/_rels/slide3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9.jpg"/><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25.jp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emf"/><Relationship Id="rId5" Type="http://schemas.openxmlformats.org/officeDocument/2006/relationships/package" Target="../embeddings/Microsoft_Word_Document1.docx"/><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Comment améliorer le lien </a:t>
            </a:r>
            <a:br>
              <a:rPr lang="fr-FR" dirty="0"/>
            </a:br>
            <a:r>
              <a:rPr lang="fr-FR" dirty="0"/>
              <a:t>mère – enfant ?</a:t>
            </a:r>
          </a:p>
        </p:txBody>
      </p:sp>
      <p:sp>
        <p:nvSpPr>
          <p:cNvPr id="3" name="Sous-titre 2"/>
          <p:cNvSpPr>
            <a:spLocks noGrp="1"/>
          </p:cNvSpPr>
          <p:nvPr>
            <p:ph type="subTitle" idx="1"/>
          </p:nvPr>
        </p:nvSpPr>
        <p:spPr>
          <a:xfrm>
            <a:off x="1403648" y="4365104"/>
            <a:ext cx="6400800" cy="1752600"/>
          </a:xfrm>
        </p:spPr>
        <p:txBody>
          <a:bodyPr>
            <a:normAutofit fontScale="70000" lnSpcReduction="20000"/>
          </a:bodyPr>
          <a:lstStyle/>
          <a:p>
            <a:r>
              <a:rPr lang="fr-FR" dirty="0"/>
              <a:t>Sylvain </a:t>
            </a:r>
            <a:r>
              <a:rPr lang="fr-FR" dirty="0" err="1"/>
              <a:t>Sampériz</a:t>
            </a:r>
            <a:r>
              <a:rPr lang="fr-FR" dirty="0"/>
              <a:t>, </a:t>
            </a:r>
          </a:p>
          <a:p>
            <a:endParaRPr lang="fr-FR" dirty="0"/>
          </a:p>
          <a:p>
            <a:r>
              <a:rPr lang="fr-FR" dirty="0"/>
              <a:t>6 </a:t>
            </a:r>
            <a:r>
              <a:rPr lang="fr-FR" dirty="0" err="1"/>
              <a:t>èmes</a:t>
            </a:r>
            <a:r>
              <a:rPr lang="fr-FR" dirty="0"/>
              <a:t> Journées Périnatales de Mayotte,</a:t>
            </a:r>
          </a:p>
          <a:p>
            <a:endParaRPr lang="fr-FR" dirty="0"/>
          </a:p>
          <a:p>
            <a:r>
              <a:rPr lang="fr-FR" dirty="0"/>
              <a:t>7 et 8 novembre 2018</a:t>
            </a:r>
          </a:p>
        </p:txBody>
      </p:sp>
    </p:spTree>
    <p:extLst>
      <p:ext uri="{BB962C8B-B14F-4D97-AF65-F5344CB8AC3E}">
        <p14:creationId xmlns:p14="http://schemas.microsoft.com/office/powerpoint/2010/main" val="2399047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600" dirty="0"/>
              <a:t>Comment pouvons nous contribuer à améliorer le lien mère -enfant?</a:t>
            </a:r>
          </a:p>
        </p:txBody>
      </p:sp>
      <p:sp>
        <p:nvSpPr>
          <p:cNvPr id="3" name="Espace réservé du contenu 2"/>
          <p:cNvSpPr>
            <a:spLocks noGrp="1"/>
          </p:cNvSpPr>
          <p:nvPr>
            <p:ph idx="1"/>
          </p:nvPr>
        </p:nvSpPr>
        <p:spPr/>
        <p:txBody>
          <a:bodyPr>
            <a:normAutofit fontScale="92500" lnSpcReduction="20000"/>
          </a:bodyPr>
          <a:lstStyle/>
          <a:p>
            <a:r>
              <a:rPr lang="fr-FR" sz="2400" b="1" i="1" u="sng" dirty="0"/>
              <a:t>1/ Pendant la grossesse: Préparer le terrain pour favoriser un attachement </a:t>
            </a:r>
            <a:r>
              <a:rPr lang="fr-FR" sz="2400" b="1" i="1" u="sng" dirty="0" err="1"/>
              <a:t>sécure</a:t>
            </a:r>
            <a:r>
              <a:rPr lang="fr-FR" sz="2400" dirty="0"/>
              <a:t>.</a:t>
            </a:r>
          </a:p>
          <a:p>
            <a:pPr lvl="1"/>
            <a:r>
              <a:rPr lang="fr-FR" sz="2000" dirty="0"/>
              <a:t>Repérage des situations à risque.</a:t>
            </a:r>
          </a:p>
          <a:p>
            <a:pPr lvl="1"/>
            <a:r>
              <a:rPr lang="fr-FR" sz="2000" dirty="0"/>
              <a:t>Mise en place d’un soutien maternel et familial adapté, préparation à la parentalité, </a:t>
            </a:r>
            <a:r>
              <a:rPr lang="fr-FR" sz="2000" dirty="0" err="1"/>
              <a:t>etc</a:t>
            </a:r>
            <a:r>
              <a:rPr lang="fr-FR" sz="2000" dirty="0"/>
              <a:t> …</a:t>
            </a:r>
          </a:p>
          <a:p>
            <a:pPr marL="457200" lvl="1" indent="0">
              <a:buNone/>
            </a:pPr>
            <a:endParaRPr lang="fr-FR" sz="2000" dirty="0"/>
          </a:p>
          <a:p>
            <a:r>
              <a:rPr lang="fr-FR" sz="2400" b="1" i="1" u="sng" dirty="0"/>
              <a:t>2/ Après l’accouchement : la première heure +++</a:t>
            </a:r>
          </a:p>
          <a:p>
            <a:pPr lvl="1"/>
            <a:r>
              <a:rPr lang="fr-FR" sz="2000" dirty="0"/>
              <a:t>Favoriser le contact précoce mère –enfant (peau à peau)</a:t>
            </a:r>
          </a:p>
          <a:p>
            <a:pPr lvl="1"/>
            <a:r>
              <a:rPr lang="fr-FR" sz="2000" dirty="0"/>
              <a:t>Ne pas déranger avec des soins inutiles ou non urgents.</a:t>
            </a:r>
          </a:p>
          <a:p>
            <a:pPr lvl="1"/>
            <a:r>
              <a:rPr lang="fr-FR" sz="2000" dirty="0"/>
              <a:t>Tout en maintenant un niveau de sécurité optimal.</a:t>
            </a:r>
          </a:p>
          <a:p>
            <a:pPr marL="457200" lvl="1" indent="0">
              <a:buNone/>
            </a:pPr>
            <a:endParaRPr lang="fr-FR" sz="2000" dirty="0"/>
          </a:p>
          <a:p>
            <a:r>
              <a:rPr lang="fr-FR" sz="2400" b="1" i="1" u="sng" dirty="0"/>
              <a:t>3/ A la sortie de maternité :</a:t>
            </a:r>
          </a:p>
          <a:p>
            <a:pPr lvl="1"/>
            <a:r>
              <a:rPr lang="fr-FR" sz="2000" dirty="0"/>
              <a:t>Faire le lien avec les services extérieurs (PMI, services sociaux, </a:t>
            </a:r>
            <a:r>
              <a:rPr lang="fr-FR" sz="2000" dirty="0" err="1"/>
              <a:t>etc</a:t>
            </a:r>
            <a:r>
              <a:rPr lang="fr-FR" sz="2000" dirty="0"/>
              <a:t> ..). </a:t>
            </a:r>
          </a:p>
          <a:p>
            <a:pPr lvl="1"/>
            <a:r>
              <a:rPr lang="fr-FR" sz="2000" dirty="0"/>
              <a:t>Tout n’est pas joué dans les premiers jours +++</a:t>
            </a:r>
          </a:p>
        </p:txBody>
      </p:sp>
      <p:sp>
        <p:nvSpPr>
          <p:cNvPr id="4" name="Rectangle à coins arrondis 3"/>
          <p:cNvSpPr/>
          <p:nvPr/>
        </p:nvSpPr>
        <p:spPr>
          <a:xfrm>
            <a:off x="437390" y="3140968"/>
            <a:ext cx="7848872" cy="15841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631017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08472C69-F420-A74F-80E4-831EE8E18B06}"/>
              </a:ext>
            </a:extLst>
          </p:cNvPr>
          <p:cNvSpPr>
            <a:spLocks noGrp="1"/>
          </p:cNvSpPr>
          <p:nvPr>
            <p:ph type="title"/>
          </p:nvPr>
        </p:nvSpPr>
        <p:spPr>
          <a:xfrm>
            <a:off x="457200" y="274638"/>
            <a:ext cx="8229600" cy="1570186"/>
          </a:xfrm>
        </p:spPr>
        <p:txBody>
          <a:bodyPr>
            <a:normAutofit/>
          </a:bodyPr>
          <a:lstStyle/>
          <a:p>
            <a:r>
              <a:rPr lang="fr-FR" sz="2800" dirty="0"/>
              <a:t>Pourquoi la première heure est elle si importante dans l’établissement du lien mère-enfant ?</a:t>
            </a:r>
          </a:p>
        </p:txBody>
      </p:sp>
      <p:sp>
        <p:nvSpPr>
          <p:cNvPr id="3" name="Espace réservé du contenu 2">
            <a:extLst>
              <a:ext uri="{FF2B5EF4-FFF2-40B4-BE49-F238E27FC236}">
                <a16:creationId xmlns:a16="http://schemas.microsoft.com/office/drawing/2014/main" xmlns="" id="{EFD6D38B-29F2-2745-BA5E-6AB1026BFDA5}"/>
              </a:ext>
            </a:extLst>
          </p:cNvPr>
          <p:cNvSpPr>
            <a:spLocks noGrp="1"/>
          </p:cNvSpPr>
          <p:nvPr>
            <p:ph idx="1"/>
          </p:nvPr>
        </p:nvSpPr>
        <p:spPr>
          <a:xfrm>
            <a:off x="457200" y="2132856"/>
            <a:ext cx="8229600" cy="4320480"/>
          </a:xfrm>
        </p:spPr>
        <p:txBody>
          <a:bodyPr>
            <a:normAutofit fontScale="77500" lnSpcReduction="20000"/>
          </a:bodyPr>
          <a:lstStyle/>
          <a:p>
            <a:r>
              <a:rPr lang="fr-FR" dirty="0"/>
              <a:t>Dans beaucoup de sociétés,  pour des raisons culturelles ou « scientifiques » le bébé est séparé de sa mère juste après la naissance, le temps de faire « les premiers soins ».</a:t>
            </a:r>
          </a:p>
          <a:p>
            <a:pPr marL="0" indent="0">
              <a:buNone/>
            </a:pPr>
            <a:endParaRPr lang="fr-FR" dirty="0"/>
          </a:p>
          <a:p>
            <a:r>
              <a:rPr lang="fr-FR" dirty="0"/>
              <a:t>Les raisons invoquée sont louables </a:t>
            </a:r>
          </a:p>
          <a:p>
            <a:pPr lvl="1"/>
            <a:r>
              <a:rPr lang="fr-FR" dirty="0"/>
              <a:t>Assurer la sécurité de l’enfant et de sa mère.</a:t>
            </a:r>
          </a:p>
          <a:p>
            <a:pPr lvl="1"/>
            <a:r>
              <a:rPr lang="fr-FR" dirty="0"/>
              <a:t>Permettre à la mère de se reposer après son accouchement.</a:t>
            </a:r>
          </a:p>
          <a:p>
            <a:pPr marL="457200" lvl="1" indent="0">
              <a:buNone/>
            </a:pPr>
            <a:endParaRPr lang="fr-FR" dirty="0"/>
          </a:p>
          <a:p>
            <a:r>
              <a:rPr lang="fr-FR" dirty="0"/>
              <a:t>Ces coutumes sont remises en question par les connaissances actuelles sur la physiologie des premières heures de vie : comportement inné du NN entre H0 et H2.</a:t>
            </a:r>
          </a:p>
        </p:txBody>
      </p:sp>
    </p:spTree>
    <p:extLst>
      <p:ext uri="{BB962C8B-B14F-4D97-AF65-F5344CB8AC3E}">
        <p14:creationId xmlns:p14="http://schemas.microsoft.com/office/powerpoint/2010/main" val="2413061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Comportement inné du nouveau-né la première heure</a:t>
            </a:r>
          </a:p>
        </p:txBody>
      </p:sp>
      <p:sp>
        <p:nvSpPr>
          <p:cNvPr id="3" name="Espace réservé du contenu 2"/>
          <p:cNvSpPr>
            <a:spLocks noGrp="1"/>
          </p:cNvSpPr>
          <p:nvPr>
            <p:ph idx="1"/>
          </p:nvPr>
        </p:nvSpPr>
        <p:spPr>
          <a:xfrm>
            <a:off x="457200" y="1556792"/>
            <a:ext cx="8229600" cy="4968552"/>
          </a:xfrm>
        </p:spPr>
        <p:txBody>
          <a:bodyPr>
            <a:noAutofit/>
          </a:bodyPr>
          <a:lstStyle/>
          <a:p>
            <a:r>
              <a:rPr lang="fr-FR" sz="2400" dirty="0"/>
              <a:t>Taux de </a:t>
            </a:r>
            <a:r>
              <a:rPr lang="fr-FR" sz="2400" dirty="0" err="1"/>
              <a:t>cathécolamines</a:t>
            </a:r>
            <a:r>
              <a:rPr lang="fr-FR" sz="2400" dirty="0"/>
              <a:t> très élevé (20 fois celui d’un adulte au repos) =&gt; État de vigilance ++ (éveil calme) particulièrement propice aux apprentissages.</a:t>
            </a:r>
          </a:p>
          <a:p>
            <a:pPr marL="0" indent="0">
              <a:buNone/>
            </a:pPr>
            <a:endParaRPr lang="fr-FR" sz="2400" dirty="0"/>
          </a:p>
          <a:p>
            <a:pPr lvl="1"/>
            <a:r>
              <a:rPr lang="fr-FR" sz="2400" dirty="0"/>
              <a:t>S’intéresse particulièrement au visage et au sein de sa mère.</a:t>
            </a:r>
          </a:p>
          <a:p>
            <a:pPr lvl="1"/>
            <a:r>
              <a:rPr lang="fr-FR" sz="2400" dirty="0"/>
              <a:t>Le NN placé en peau à peau sur sa mère est attiré ++ par l’odeur du LM sur le mamelon</a:t>
            </a:r>
          </a:p>
          <a:p>
            <a:pPr lvl="1"/>
            <a:r>
              <a:rPr lang="fr-FR" sz="2400" dirty="0"/>
              <a:t>Il est capable de ramper seul jusqu’au sein, de placer correctement sa bouche autour de l’aréole (réflexe de fouissement) et de téter efficacement.</a:t>
            </a:r>
          </a:p>
          <a:p>
            <a:pPr marL="457200" lvl="1" indent="0">
              <a:buNone/>
            </a:pPr>
            <a:endParaRPr lang="fr-FR" sz="1600" dirty="0"/>
          </a:p>
        </p:txBody>
      </p:sp>
    </p:spTree>
    <p:extLst>
      <p:ext uri="{BB962C8B-B14F-4D97-AF65-F5344CB8AC3E}">
        <p14:creationId xmlns:p14="http://schemas.microsoft.com/office/powerpoint/2010/main" val="2487839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380594A-730A-7D45-AAA9-12AC637F6D68}"/>
              </a:ext>
            </a:extLst>
          </p:cNvPr>
          <p:cNvSpPr>
            <a:spLocks noGrp="1"/>
          </p:cNvSpPr>
          <p:nvPr>
            <p:ph type="title"/>
          </p:nvPr>
        </p:nvSpPr>
        <p:spPr/>
        <p:txBody>
          <a:bodyPr>
            <a:normAutofit fontScale="90000"/>
          </a:bodyPr>
          <a:lstStyle/>
          <a:p>
            <a:r>
              <a:rPr lang="fr-FR" dirty="0"/>
              <a:t>Comportement inné du nouveau-né la première heure</a:t>
            </a:r>
          </a:p>
        </p:txBody>
      </p:sp>
      <p:sp>
        <p:nvSpPr>
          <p:cNvPr id="3" name="Espace réservé du contenu 2">
            <a:extLst>
              <a:ext uri="{FF2B5EF4-FFF2-40B4-BE49-F238E27FC236}">
                <a16:creationId xmlns:a16="http://schemas.microsoft.com/office/drawing/2014/main" xmlns="" id="{468BD4A1-A5A4-AF4A-8074-57DCB7EFDC7A}"/>
              </a:ext>
            </a:extLst>
          </p:cNvPr>
          <p:cNvSpPr>
            <a:spLocks noGrp="1"/>
          </p:cNvSpPr>
          <p:nvPr>
            <p:ph idx="1"/>
          </p:nvPr>
        </p:nvSpPr>
        <p:spPr>
          <a:xfrm>
            <a:off x="457200" y="1916832"/>
            <a:ext cx="8229600" cy="4209331"/>
          </a:xfrm>
        </p:spPr>
        <p:txBody>
          <a:bodyPr>
            <a:normAutofit/>
          </a:bodyPr>
          <a:lstStyle/>
          <a:p>
            <a:r>
              <a:rPr lang="fr-FR" sz="2400" dirty="0"/>
              <a:t>Cette séquence « physiologique » d’adaptation provoque une sécrétion élevée d’ocytocine chez la mère :</a:t>
            </a:r>
          </a:p>
          <a:p>
            <a:pPr lvl="1"/>
            <a:r>
              <a:rPr lang="fr-FR" sz="2000" dirty="0"/>
              <a:t>Effet périphérique (stimulation ++  de la lactation)</a:t>
            </a:r>
          </a:p>
          <a:p>
            <a:pPr lvl="1"/>
            <a:r>
              <a:rPr lang="fr-FR" sz="2000" dirty="0"/>
              <a:t>Effet central : augmente la réceptivité maternelle aux messages d’attachement (renforcement des interactions mère/enfant).</a:t>
            </a:r>
          </a:p>
          <a:p>
            <a:pPr marL="457200" lvl="1" indent="0">
              <a:buNone/>
            </a:pPr>
            <a:endParaRPr lang="fr-FR" sz="2400" dirty="0"/>
          </a:p>
          <a:p>
            <a:r>
              <a:rPr lang="fr-FR" sz="2400" dirty="0"/>
              <a:t>Mais elle est transitoire (quelques heures) et très « fragile », facilement rompue par une intervention extérieure (bruit, lumière violente, soins à l’enfant, bain, </a:t>
            </a:r>
            <a:r>
              <a:rPr lang="fr-FR" sz="2400" dirty="0" err="1"/>
              <a:t>etc</a:t>
            </a:r>
            <a:r>
              <a:rPr lang="fr-FR" sz="2400" dirty="0"/>
              <a:t> …).</a:t>
            </a:r>
          </a:p>
          <a:p>
            <a:endParaRPr lang="fr-FR" dirty="0"/>
          </a:p>
        </p:txBody>
      </p:sp>
    </p:spTree>
    <p:extLst>
      <p:ext uri="{BB962C8B-B14F-4D97-AF65-F5344CB8AC3E}">
        <p14:creationId xmlns:p14="http://schemas.microsoft.com/office/powerpoint/2010/main" val="2318464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45E9C196-EED4-B641-814B-45F17152E236}"/>
              </a:ext>
            </a:extLst>
          </p:cNvPr>
          <p:cNvPicPr>
            <a:picLocks noChangeAspect="1"/>
          </p:cNvPicPr>
          <p:nvPr/>
        </p:nvPicPr>
        <p:blipFill>
          <a:blip r:embed="rId2"/>
          <a:stretch>
            <a:fillRect/>
          </a:stretch>
        </p:blipFill>
        <p:spPr>
          <a:xfrm>
            <a:off x="0" y="0"/>
            <a:ext cx="2003942" cy="2993586"/>
          </a:xfrm>
          <a:prstGeom prst="rect">
            <a:avLst/>
          </a:prstGeom>
        </p:spPr>
      </p:pic>
      <p:pic>
        <p:nvPicPr>
          <p:cNvPr id="5" name="Image 4">
            <a:extLst>
              <a:ext uri="{FF2B5EF4-FFF2-40B4-BE49-F238E27FC236}">
                <a16:creationId xmlns:a16="http://schemas.microsoft.com/office/drawing/2014/main" xmlns="" id="{8CD5B583-DA0E-EB49-9E76-64F9F7FC60BF}"/>
              </a:ext>
            </a:extLst>
          </p:cNvPr>
          <p:cNvPicPr>
            <a:picLocks noChangeAspect="1"/>
          </p:cNvPicPr>
          <p:nvPr/>
        </p:nvPicPr>
        <p:blipFill>
          <a:blip r:embed="rId3"/>
          <a:stretch>
            <a:fillRect/>
          </a:stretch>
        </p:blipFill>
        <p:spPr>
          <a:xfrm>
            <a:off x="2208302" y="1003724"/>
            <a:ext cx="3629259" cy="2335543"/>
          </a:xfrm>
          <a:prstGeom prst="rect">
            <a:avLst/>
          </a:prstGeom>
        </p:spPr>
      </p:pic>
      <p:pic>
        <p:nvPicPr>
          <p:cNvPr id="7" name="Image 6">
            <a:extLst>
              <a:ext uri="{FF2B5EF4-FFF2-40B4-BE49-F238E27FC236}">
                <a16:creationId xmlns:a16="http://schemas.microsoft.com/office/drawing/2014/main" xmlns="" id="{20E006A4-1573-EC43-AFB1-0A0C9167085D}"/>
              </a:ext>
            </a:extLst>
          </p:cNvPr>
          <p:cNvPicPr>
            <a:picLocks noChangeAspect="1"/>
          </p:cNvPicPr>
          <p:nvPr/>
        </p:nvPicPr>
        <p:blipFill>
          <a:blip r:embed="rId4"/>
          <a:stretch>
            <a:fillRect/>
          </a:stretch>
        </p:blipFill>
        <p:spPr>
          <a:xfrm>
            <a:off x="-26315" y="4168382"/>
            <a:ext cx="1768617" cy="2595398"/>
          </a:xfrm>
          <a:prstGeom prst="rect">
            <a:avLst/>
          </a:prstGeom>
        </p:spPr>
      </p:pic>
      <p:pic>
        <p:nvPicPr>
          <p:cNvPr id="9" name="Image 8">
            <a:extLst>
              <a:ext uri="{FF2B5EF4-FFF2-40B4-BE49-F238E27FC236}">
                <a16:creationId xmlns:a16="http://schemas.microsoft.com/office/drawing/2014/main" xmlns="" id="{29AD39F4-9959-FE4C-A908-BE1D3191D8A2}"/>
              </a:ext>
            </a:extLst>
          </p:cNvPr>
          <p:cNvPicPr>
            <a:picLocks noChangeAspect="1"/>
          </p:cNvPicPr>
          <p:nvPr/>
        </p:nvPicPr>
        <p:blipFill>
          <a:blip r:embed="rId5"/>
          <a:stretch>
            <a:fillRect/>
          </a:stretch>
        </p:blipFill>
        <p:spPr>
          <a:xfrm>
            <a:off x="2003942" y="3613977"/>
            <a:ext cx="2346157" cy="1671160"/>
          </a:xfrm>
          <a:prstGeom prst="rect">
            <a:avLst/>
          </a:prstGeom>
        </p:spPr>
      </p:pic>
      <p:pic>
        <p:nvPicPr>
          <p:cNvPr id="11" name="Image 10">
            <a:extLst>
              <a:ext uri="{FF2B5EF4-FFF2-40B4-BE49-F238E27FC236}">
                <a16:creationId xmlns:a16="http://schemas.microsoft.com/office/drawing/2014/main" xmlns="" id="{5C482552-B546-8F49-A2FB-1871960F2CC7}"/>
              </a:ext>
            </a:extLst>
          </p:cNvPr>
          <p:cNvPicPr>
            <a:picLocks noChangeAspect="1"/>
          </p:cNvPicPr>
          <p:nvPr/>
        </p:nvPicPr>
        <p:blipFill>
          <a:blip r:embed="rId6"/>
          <a:stretch>
            <a:fillRect/>
          </a:stretch>
        </p:blipFill>
        <p:spPr>
          <a:xfrm>
            <a:off x="6041921" y="2004216"/>
            <a:ext cx="1910195" cy="1426280"/>
          </a:xfrm>
          <a:prstGeom prst="rect">
            <a:avLst/>
          </a:prstGeom>
        </p:spPr>
      </p:pic>
      <p:pic>
        <p:nvPicPr>
          <p:cNvPr id="13" name="Image 12">
            <a:extLst>
              <a:ext uri="{FF2B5EF4-FFF2-40B4-BE49-F238E27FC236}">
                <a16:creationId xmlns:a16="http://schemas.microsoft.com/office/drawing/2014/main" xmlns="" id="{231F91CF-F4C8-CB4E-B4A4-E38990DA3666}"/>
              </a:ext>
            </a:extLst>
          </p:cNvPr>
          <p:cNvPicPr>
            <a:picLocks noChangeAspect="1"/>
          </p:cNvPicPr>
          <p:nvPr/>
        </p:nvPicPr>
        <p:blipFill>
          <a:blip r:embed="rId7"/>
          <a:stretch>
            <a:fillRect/>
          </a:stretch>
        </p:blipFill>
        <p:spPr>
          <a:xfrm>
            <a:off x="5376430" y="3497927"/>
            <a:ext cx="2741240" cy="1878034"/>
          </a:xfrm>
          <a:prstGeom prst="rect">
            <a:avLst/>
          </a:prstGeom>
        </p:spPr>
      </p:pic>
      <p:pic>
        <p:nvPicPr>
          <p:cNvPr id="15" name="Image 14">
            <a:extLst>
              <a:ext uri="{FF2B5EF4-FFF2-40B4-BE49-F238E27FC236}">
                <a16:creationId xmlns:a16="http://schemas.microsoft.com/office/drawing/2014/main" xmlns="" id="{E7C45710-7804-B34C-9088-06D326D208BE}"/>
              </a:ext>
            </a:extLst>
          </p:cNvPr>
          <p:cNvPicPr>
            <a:picLocks noChangeAspect="1"/>
          </p:cNvPicPr>
          <p:nvPr/>
        </p:nvPicPr>
        <p:blipFill>
          <a:blip r:embed="rId8"/>
          <a:stretch>
            <a:fillRect/>
          </a:stretch>
        </p:blipFill>
        <p:spPr>
          <a:xfrm>
            <a:off x="3212833" y="5124714"/>
            <a:ext cx="2799328" cy="1733286"/>
          </a:xfrm>
          <a:prstGeom prst="rect">
            <a:avLst/>
          </a:prstGeom>
        </p:spPr>
      </p:pic>
      <p:pic>
        <p:nvPicPr>
          <p:cNvPr id="17" name="Image 16">
            <a:extLst>
              <a:ext uri="{FF2B5EF4-FFF2-40B4-BE49-F238E27FC236}">
                <a16:creationId xmlns:a16="http://schemas.microsoft.com/office/drawing/2014/main" xmlns="" id="{50F8D256-E372-5F4B-A7F0-ECB9E8BF0F11}"/>
              </a:ext>
            </a:extLst>
          </p:cNvPr>
          <p:cNvPicPr>
            <a:picLocks noChangeAspect="1"/>
          </p:cNvPicPr>
          <p:nvPr/>
        </p:nvPicPr>
        <p:blipFill>
          <a:blip r:embed="rId9"/>
          <a:stretch>
            <a:fillRect/>
          </a:stretch>
        </p:blipFill>
        <p:spPr>
          <a:xfrm>
            <a:off x="16863" y="2882900"/>
            <a:ext cx="1737973" cy="1742464"/>
          </a:xfrm>
          <a:prstGeom prst="rect">
            <a:avLst/>
          </a:prstGeom>
        </p:spPr>
      </p:pic>
      <p:pic>
        <p:nvPicPr>
          <p:cNvPr id="19" name="Image 18">
            <a:extLst>
              <a:ext uri="{FF2B5EF4-FFF2-40B4-BE49-F238E27FC236}">
                <a16:creationId xmlns:a16="http://schemas.microsoft.com/office/drawing/2014/main" xmlns="" id="{6C879376-DA0B-DB4C-8FF1-DB720096FCDD}"/>
              </a:ext>
            </a:extLst>
          </p:cNvPr>
          <p:cNvPicPr>
            <a:picLocks noChangeAspect="1"/>
          </p:cNvPicPr>
          <p:nvPr/>
        </p:nvPicPr>
        <p:blipFill>
          <a:blip r:embed="rId10"/>
          <a:stretch>
            <a:fillRect/>
          </a:stretch>
        </p:blipFill>
        <p:spPr>
          <a:xfrm>
            <a:off x="6444208" y="5285137"/>
            <a:ext cx="2699793" cy="1584535"/>
          </a:xfrm>
          <a:prstGeom prst="rect">
            <a:avLst/>
          </a:prstGeom>
        </p:spPr>
      </p:pic>
      <p:pic>
        <p:nvPicPr>
          <p:cNvPr id="21" name="Image 20">
            <a:extLst>
              <a:ext uri="{FF2B5EF4-FFF2-40B4-BE49-F238E27FC236}">
                <a16:creationId xmlns:a16="http://schemas.microsoft.com/office/drawing/2014/main" xmlns="" id="{9179E601-0FB5-5D4A-ABD3-EF736D52A2EE}"/>
              </a:ext>
            </a:extLst>
          </p:cNvPr>
          <p:cNvPicPr>
            <a:picLocks noChangeAspect="1"/>
          </p:cNvPicPr>
          <p:nvPr/>
        </p:nvPicPr>
        <p:blipFill>
          <a:blip r:embed="rId11"/>
          <a:stretch>
            <a:fillRect/>
          </a:stretch>
        </p:blipFill>
        <p:spPr>
          <a:xfrm>
            <a:off x="1518805" y="5327646"/>
            <a:ext cx="1819980" cy="1499516"/>
          </a:xfrm>
          <a:prstGeom prst="rect">
            <a:avLst/>
          </a:prstGeom>
        </p:spPr>
      </p:pic>
      <p:pic>
        <p:nvPicPr>
          <p:cNvPr id="4" name="Image 3">
            <a:extLst>
              <a:ext uri="{FF2B5EF4-FFF2-40B4-BE49-F238E27FC236}">
                <a16:creationId xmlns:a16="http://schemas.microsoft.com/office/drawing/2014/main" xmlns="" id="{C701B6FE-8EC2-F547-B6F5-7D65183391AB}"/>
              </a:ext>
            </a:extLst>
          </p:cNvPr>
          <p:cNvPicPr>
            <a:picLocks noChangeAspect="1"/>
          </p:cNvPicPr>
          <p:nvPr/>
        </p:nvPicPr>
        <p:blipFill>
          <a:blip r:embed="rId12"/>
          <a:stretch>
            <a:fillRect/>
          </a:stretch>
        </p:blipFill>
        <p:spPr>
          <a:xfrm>
            <a:off x="6660232" y="663852"/>
            <a:ext cx="2483769" cy="1665882"/>
          </a:xfrm>
          <a:prstGeom prst="rect">
            <a:avLst/>
          </a:prstGeom>
        </p:spPr>
      </p:pic>
      <p:sp>
        <p:nvSpPr>
          <p:cNvPr id="2" name="ZoneTexte 1">
            <a:extLst>
              <a:ext uri="{FF2B5EF4-FFF2-40B4-BE49-F238E27FC236}">
                <a16:creationId xmlns:a16="http://schemas.microsoft.com/office/drawing/2014/main" xmlns="" id="{6095C301-A45B-A84F-B8DB-3942B317973B}"/>
              </a:ext>
            </a:extLst>
          </p:cNvPr>
          <p:cNvSpPr txBox="1"/>
          <p:nvPr/>
        </p:nvSpPr>
        <p:spPr>
          <a:xfrm>
            <a:off x="2046159" y="158812"/>
            <a:ext cx="7081490" cy="369332"/>
          </a:xfrm>
          <a:prstGeom prst="rect">
            <a:avLst/>
          </a:prstGeom>
          <a:noFill/>
        </p:spPr>
        <p:txBody>
          <a:bodyPr wrap="none" rtlCol="0">
            <a:spAutoFit/>
          </a:bodyPr>
          <a:lstStyle/>
          <a:p>
            <a:r>
              <a:rPr lang="fr-FR" b="1" i="1" dirty="0"/>
              <a:t>Mais parfois (souvent ?) la réalité des premières heures est tout autre ... </a:t>
            </a:r>
          </a:p>
        </p:txBody>
      </p:sp>
    </p:spTree>
    <p:extLst>
      <p:ext uri="{BB962C8B-B14F-4D97-AF65-F5344CB8AC3E}">
        <p14:creationId xmlns:p14="http://schemas.microsoft.com/office/powerpoint/2010/main" val="19839987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a:t>Recommandations au décours d’un accouchement physiologique (HAS 2017)</a:t>
            </a:r>
          </a:p>
        </p:txBody>
      </p:sp>
      <p:sp>
        <p:nvSpPr>
          <p:cNvPr id="3" name="Espace réservé du contenu 2"/>
          <p:cNvSpPr>
            <a:spLocks noGrp="1"/>
          </p:cNvSpPr>
          <p:nvPr>
            <p:ph idx="1"/>
          </p:nvPr>
        </p:nvSpPr>
        <p:spPr>
          <a:xfrm>
            <a:off x="457200" y="1417638"/>
            <a:ext cx="8229600" cy="4708525"/>
          </a:xfrm>
        </p:spPr>
        <p:txBody>
          <a:bodyPr>
            <a:normAutofit/>
          </a:bodyPr>
          <a:lstStyle/>
          <a:p>
            <a:r>
              <a:rPr lang="fr-FR" sz="2400" dirty="0"/>
              <a:t>1/ </a:t>
            </a:r>
            <a:r>
              <a:rPr lang="fr-FR" sz="2400" b="1" i="1" u="sng" dirty="0"/>
              <a:t>Favoriser le bon déroulement de la rencontre mère-enfant</a:t>
            </a:r>
            <a:r>
              <a:rPr lang="fr-FR" sz="2400" dirty="0"/>
              <a:t>.</a:t>
            </a:r>
          </a:p>
          <a:p>
            <a:pPr lvl="1"/>
            <a:r>
              <a:rPr lang="fr-FR" sz="2000" dirty="0"/>
              <a:t>Peau à peau immédiat, continu, et prolongé jusqu’à H1/H2.</a:t>
            </a:r>
          </a:p>
          <a:p>
            <a:pPr lvl="1"/>
            <a:r>
              <a:rPr lang="fr-FR" sz="2000" dirty="0"/>
              <a:t>Cotation Apgar et premier examen clinique en peau à peau.</a:t>
            </a:r>
          </a:p>
          <a:p>
            <a:pPr lvl="1"/>
            <a:r>
              <a:rPr lang="fr-FR" sz="2000" dirty="0"/>
              <a:t>Proposition et encadrement de la première mise au sein (à défaut premier bib) sous surveillance.</a:t>
            </a:r>
          </a:p>
          <a:p>
            <a:pPr lvl="1"/>
            <a:r>
              <a:rPr lang="fr-FR" sz="2000" dirty="0"/>
              <a:t>Report des soins non urgents et de l’examen complet après H1/H2.</a:t>
            </a:r>
          </a:p>
          <a:p>
            <a:pPr lvl="1"/>
            <a:endParaRPr lang="fr-FR" sz="2400" dirty="0"/>
          </a:p>
          <a:p>
            <a:r>
              <a:rPr lang="fr-FR" sz="2400" dirty="0"/>
              <a:t>2/ </a:t>
            </a:r>
            <a:r>
              <a:rPr lang="fr-FR" sz="2400" b="1" i="1" u="sng" dirty="0"/>
              <a:t>Tout en assurant un niveau de sécurité optimal</a:t>
            </a:r>
            <a:r>
              <a:rPr lang="fr-FR" sz="2400" dirty="0"/>
              <a:t>.</a:t>
            </a:r>
          </a:p>
          <a:p>
            <a:pPr lvl="1"/>
            <a:r>
              <a:rPr lang="fr-FR" sz="2000" dirty="0"/>
              <a:t>Protocole de peau à peau et de surveillance en SDN.</a:t>
            </a:r>
          </a:p>
          <a:p>
            <a:pPr lvl="1"/>
            <a:r>
              <a:rPr lang="fr-FR" sz="2000" dirty="0"/>
              <a:t>Protocole de dépistage des principales malformations avant la sortie de maternité.</a:t>
            </a:r>
          </a:p>
        </p:txBody>
      </p:sp>
      <p:sp>
        <p:nvSpPr>
          <p:cNvPr id="4" name="Rectangle à coins arrondis 3"/>
          <p:cNvSpPr/>
          <p:nvPr/>
        </p:nvSpPr>
        <p:spPr>
          <a:xfrm>
            <a:off x="477888" y="6126162"/>
            <a:ext cx="8208912" cy="6152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Attention à ne pas opposer respect de la physiologie et respect de la sécurité !!!</a:t>
            </a:r>
          </a:p>
        </p:txBody>
      </p:sp>
    </p:spTree>
    <p:extLst>
      <p:ext uri="{BB962C8B-B14F-4D97-AF65-F5344CB8AC3E}">
        <p14:creationId xmlns:p14="http://schemas.microsoft.com/office/powerpoint/2010/main" val="3368588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2C2F3504-CE40-B74A-9FEA-2604365B95BC}"/>
              </a:ext>
            </a:extLst>
          </p:cNvPr>
          <p:cNvSpPr>
            <a:spLocks noGrp="1"/>
          </p:cNvSpPr>
          <p:nvPr>
            <p:ph type="title"/>
          </p:nvPr>
        </p:nvSpPr>
        <p:spPr/>
        <p:txBody>
          <a:bodyPr>
            <a:normAutofit fontScale="90000"/>
          </a:bodyPr>
          <a:lstStyle/>
          <a:p>
            <a:r>
              <a:rPr lang="fr-FR" dirty="0"/>
              <a:t>Connaitre les risques du peau à peau en salle de naissance et les prévenir</a:t>
            </a:r>
          </a:p>
        </p:txBody>
      </p:sp>
      <p:sp>
        <p:nvSpPr>
          <p:cNvPr id="3" name="Espace réservé du contenu 2">
            <a:extLst>
              <a:ext uri="{FF2B5EF4-FFF2-40B4-BE49-F238E27FC236}">
                <a16:creationId xmlns:a16="http://schemas.microsoft.com/office/drawing/2014/main" xmlns="" id="{C7E5C451-3B7C-254B-9AFD-7B0148EEB584}"/>
              </a:ext>
            </a:extLst>
          </p:cNvPr>
          <p:cNvSpPr>
            <a:spLocks noGrp="1"/>
          </p:cNvSpPr>
          <p:nvPr>
            <p:ph idx="1"/>
          </p:nvPr>
        </p:nvSpPr>
        <p:spPr>
          <a:xfrm>
            <a:off x="457200" y="1600200"/>
            <a:ext cx="8003232" cy="4709120"/>
          </a:xfrm>
        </p:spPr>
        <p:txBody>
          <a:bodyPr>
            <a:normAutofit fontScale="70000" lnSpcReduction="20000"/>
          </a:bodyPr>
          <a:lstStyle/>
          <a:p>
            <a:r>
              <a:rPr lang="fr-FR" dirty="0"/>
              <a:t>Risque (rare) de malaise grave voire de décès, ou séquelles neurologiques.</a:t>
            </a:r>
          </a:p>
          <a:p>
            <a:pPr marL="0" indent="0">
              <a:buNone/>
            </a:pPr>
            <a:endParaRPr lang="fr-FR" dirty="0"/>
          </a:p>
          <a:p>
            <a:r>
              <a:rPr lang="fr-FR" dirty="0"/>
              <a:t>Décrit initialement en France dans les années 90 (case reports).</a:t>
            </a:r>
          </a:p>
          <a:p>
            <a:pPr marL="0" indent="0">
              <a:buNone/>
            </a:pPr>
            <a:endParaRPr lang="fr-FR" dirty="0"/>
          </a:p>
          <a:p>
            <a:r>
              <a:rPr lang="fr-FR" dirty="0"/>
              <a:t>Depuis observé dans tous les pays, plusieurs études nationales ont été réalisées (Allemagne, RU, ..).</a:t>
            </a:r>
          </a:p>
          <a:p>
            <a:endParaRPr lang="fr-FR" dirty="0"/>
          </a:p>
          <a:p>
            <a:pPr lvl="1"/>
            <a:r>
              <a:rPr lang="fr-FR" dirty="0"/>
              <a:t>Incidence 2 à 5 / 100 000 naissances.</a:t>
            </a:r>
          </a:p>
          <a:p>
            <a:pPr lvl="1"/>
            <a:r>
              <a:rPr lang="fr-FR" dirty="0"/>
              <a:t>FDR néonataux : mauvaise position (visage enfoui, ..)</a:t>
            </a:r>
          </a:p>
          <a:p>
            <a:pPr lvl="1"/>
            <a:r>
              <a:rPr lang="fr-FR" dirty="0"/>
              <a:t>FDR parentaux : primiparité ++, sédation pendant accouchement, mère épuisée, ....</a:t>
            </a:r>
          </a:p>
          <a:p>
            <a:pPr lvl="1"/>
            <a:r>
              <a:rPr lang="fr-FR" dirty="0"/>
              <a:t>FDR organisationnel : mère laissée seule avec son BB, surveillance insuffisante par personnel soignant, ...</a:t>
            </a:r>
          </a:p>
        </p:txBody>
      </p:sp>
    </p:spTree>
    <p:extLst>
      <p:ext uri="{BB962C8B-B14F-4D97-AF65-F5344CB8AC3E}">
        <p14:creationId xmlns:p14="http://schemas.microsoft.com/office/powerpoint/2010/main" val="34807431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xmlns="" id="{1363EC23-EA9B-6B41-9A48-E7F29B7DD967}"/>
              </a:ext>
            </a:extLst>
          </p:cNvPr>
          <p:cNvPicPr>
            <a:picLocks noChangeAspect="1" noChangeArrowheads="1"/>
          </p:cNvPicPr>
          <p:nvPr/>
        </p:nvPicPr>
        <p:blipFill>
          <a:blip r:embed="rId2"/>
          <a:srcRect/>
          <a:stretch>
            <a:fillRect/>
          </a:stretch>
        </p:blipFill>
        <p:spPr bwMode="auto">
          <a:xfrm>
            <a:off x="3800311" y="26706"/>
            <a:ext cx="4519743" cy="6642653"/>
          </a:xfrm>
          <a:prstGeom prst="rect">
            <a:avLst/>
          </a:prstGeom>
          <a:noFill/>
          <a:ln w="9525">
            <a:noFill/>
            <a:miter lim="800000"/>
            <a:headEnd/>
            <a:tailEnd/>
          </a:ln>
          <a:effectLst/>
        </p:spPr>
      </p:pic>
      <p:sp>
        <p:nvSpPr>
          <p:cNvPr id="3" name="ZoneTexte 2">
            <a:extLst>
              <a:ext uri="{FF2B5EF4-FFF2-40B4-BE49-F238E27FC236}">
                <a16:creationId xmlns:a16="http://schemas.microsoft.com/office/drawing/2014/main" xmlns="" id="{CBEA019D-59D9-A04D-9DD7-F4C6928D68EE}"/>
              </a:ext>
            </a:extLst>
          </p:cNvPr>
          <p:cNvSpPr txBox="1"/>
          <p:nvPr/>
        </p:nvSpPr>
        <p:spPr>
          <a:xfrm>
            <a:off x="251520" y="764704"/>
            <a:ext cx="3096344" cy="1815882"/>
          </a:xfrm>
          <a:prstGeom prst="rect">
            <a:avLst/>
          </a:prstGeom>
          <a:noFill/>
        </p:spPr>
        <p:txBody>
          <a:bodyPr wrap="square" rtlCol="0">
            <a:spAutoFit/>
          </a:bodyPr>
          <a:lstStyle/>
          <a:p>
            <a:r>
              <a:rPr lang="fr-FR" sz="2800" b="1" dirty="0"/>
              <a:t>Connaitre et prévenir les risques du peau à peau en salle de naissance</a:t>
            </a:r>
          </a:p>
        </p:txBody>
      </p:sp>
    </p:spTree>
    <p:extLst>
      <p:ext uri="{BB962C8B-B14F-4D97-AF65-F5344CB8AC3E}">
        <p14:creationId xmlns:p14="http://schemas.microsoft.com/office/powerpoint/2010/main" val="2571582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929058" y="62490"/>
            <a:ext cx="4857783" cy="6679419"/>
          </a:xfrm>
          <a:prstGeom prst="rect">
            <a:avLst/>
          </a:prstGeom>
          <a:noFill/>
          <a:ln w="9525">
            <a:noFill/>
            <a:miter lim="800000"/>
            <a:headEnd/>
            <a:tailEnd/>
          </a:ln>
          <a:effectLst/>
        </p:spPr>
      </p:pic>
      <p:sp>
        <p:nvSpPr>
          <p:cNvPr id="3" name="ZoneTexte 2"/>
          <p:cNvSpPr txBox="1"/>
          <p:nvPr/>
        </p:nvSpPr>
        <p:spPr>
          <a:xfrm>
            <a:off x="357158" y="857232"/>
            <a:ext cx="2327432" cy="1384995"/>
          </a:xfrm>
          <a:prstGeom prst="rect">
            <a:avLst/>
          </a:prstGeom>
          <a:noFill/>
        </p:spPr>
        <p:txBody>
          <a:bodyPr wrap="none" rtlCol="0">
            <a:spAutoFit/>
          </a:bodyPr>
          <a:lstStyle/>
          <a:p>
            <a:r>
              <a:rPr lang="fr-FR" sz="2800" b="1" i="1" dirty="0"/>
              <a:t>Données </a:t>
            </a:r>
          </a:p>
          <a:p>
            <a:r>
              <a:rPr lang="fr-FR" sz="2800" b="1" i="1" dirty="0"/>
              <a:t>Réunionnaises</a:t>
            </a:r>
          </a:p>
          <a:p>
            <a:r>
              <a:rPr lang="fr-FR" sz="2800" b="1" i="1" dirty="0"/>
              <a:t>(2012)</a:t>
            </a:r>
          </a:p>
        </p:txBody>
      </p:sp>
      <p:sp>
        <p:nvSpPr>
          <p:cNvPr id="4" name="ZoneTexte 3"/>
          <p:cNvSpPr txBox="1"/>
          <p:nvPr/>
        </p:nvSpPr>
        <p:spPr>
          <a:xfrm>
            <a:off x="214282" y="2857496"/>
            <a:ext cx="3775008" cy="2031325"/>
          </a:xfrm>
          <a:prstGeom prst="rect">
            <a:avLst/>
          </a:prstGeom>
          <a:noFill/>
        </p:spPr>
        <p:txBody>
          <a:bodyPr wrap="none" rtlCol="0">
            <a:spAutoFit/>
          </a:bodyPr>
          <a:lstStyle/>
          <a:p>
            <a:r>
              <a:rPr lang="fr-FR" b="1" i="1" dirty="0"/>
              <a:t>1/ présentation de 2 cas Réunionnais </a:t>
            </a:r>
          </a:p>
          <a:p>
            <a:r>
              <a:rPr lang="fr-FR" b="1" i="1" dirty="0"/>
              <a:t>survenus en 2010 (hospitalisés en </a:t>
            </a:r>
          </a:p>
          <a:p>
            <a:r>
              <a:rPr lang="fr-FR" b="1" i="1" dirty="0"/>
              <a:t>Réa NN au CHD).</a:t>
            </a:r>
          </a:p>
          <a:p>
            <a:endParaRPr lang="fr-FR" b="1" i="1" dirty="0"/>
          </a:p>
          <a:p>
            <a:r>
              <a:rPr lang="fr-FR" b="1" i="1" dirty="0"/>
              <a:t>2/ Enquête auprès des SF </a:t>
            </a:r>
          </a:p>
          <a:p>
            <a:r>
              <a:rPr lang="fr-FR" b="1" i="1" dirty="0"/>
              <a:t>de toutes les maternités </a:t>
            </a:r>
          </a:p>
          <a:p>
            <a:r>
              <a:rPr lang="fr-FR" b="1" i="1" dirty="0"/>
              <a:t>de la Réunion.</a:t>
            </a:r>
          </a:p>
        </p:txBody>
      </p:sp>
    </p:spTree>
    <p:extLst>
      <p:ext uri="{BB962C8B-B14F-4D97-AF65-F5344CB8AC3E}">
        <p14:creationId xmlns:p14="http://schemas.microsoft.com/office/powerpoint/2010/main" val="17867191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Enquête auprès des SF réunionnaises</a:t>
            </a:r>
          </a:p>
        </p:txBody>
      </p:sp>
      <p:sp>
        <p:nvSpPr>
          <p:cNvPr id="3" name="Espace réservé du contenu 2"/>
          <p:cNvSpPr>
            <a:spLocks noGrp="1"/>
          </p:cNvSpPr>
          <p:nvPr>
            <p:ph idx="1"/>
          </p:nvPr>
        </p:nvSpPr>
        <p:spPr/>
        <p:txBody>
          <a:bodyPr>
            <a:normAutofit fontScale="92500" lnSpcReduction="20000"/>
          </a:bodyPr>
          <a:lstStyle/>
          <a:p>
            <a:r>
              <a:rPr lang="fr-FR" sz="2400" dirty="0"/>
              <a:t>Sur 3 mois : novembre 2011 – janvier 2012, toutes les maternités de la Réunion : questionnaire adressé aux SF exerçant en SDN.</a:t>
            </a:r>
          </a:p>
          <a:p>
            <a:pPr>
              <a:buNone/>
            </a:pPr>
            <a:endParaRPr lang="fr-FR" sz="2400" dirty="0"/>
          </a:p>
          <a:p>
            <a:r>
              <a:rPr lang="fr-FR" sz="2400" dirty="0"/>
              <a:t>59 réponses (sur 480 SF : taux de réponse = 12.3 %).</a:t>
            </a:r>
          </a:p>
          <a:p>
            <a:pPr lvl="1"/>
            <a:r>
              <a:rPr lang="fr-FR" sz="2000" dirty="0"/>
              <a:t>26% niveau I</a:t>
            </a:r>
          </a:p>
          <a:p>
            <a:pPr lvl="1"/>
            <a:r>
              <a:rPr lang="fr-FR" sz="2000" dirty="0"/>
              <a:t>49% niveau II</a:t>
            </a:r>
          </a:p>
          <a:p>
            <a:pPr lvl="1"/>
            <a:r>
              <a:rPr lang="fr-FR" sz="2000" dirty="0"/>
              <a:t>26% niveau III</a:t>
            </a:r>
          </a:p>
          <a:p>
            <a:pPr lvl="1">
              <a:buNone/>
            </a:pPr>
            <a:endParaRPr lang="fr-FR" sz="2000" dirty="0"/>
          </a:p>
          <a:p>
            <a:r>
              <a:rPr lang="fr-FR" sz="2400" b="1" i="1" u="sng" dirty="0"/>
              <a:t>100 % des SF disaient pratiquer le peau à peau  en SDN.</a:t>
            </a:r>
          </a:p>
          <a:p>
            <a:endParaRPr lang="fr-FR" sz="2400" dirty="0"/>
          </a:p>
          <a:p>
            <a:r>
              <a:rPr lang="fr-FR" sz="2400" b="1" i="1" u="sng" dirty="0"/>
              <a:t>9 (14 %) disaient avoir déjà été confrontées à cet accident.</a:t>
            </a:r>
          </a:p>
          <a:p>
            <a:endParaRPr lang="fr-FR" sz="2400" dirty="0"/>
          </a:p>
          <a:p>
            <a:r>
              <a:rPr lang="fr-FR" sz="2400" b="1" i="1" u="sng" dirty="0"/>
              <a:t>30 % ne connaissaient pas le risque de malaise en peau à peau.</a:t>
            </a:r>
          </a:p>
          <a:p>
            <a:endParaRPr lang="fr-FR" sz="2400" dirty="0"/>
          </a:p>
        </p:txBody>
      </p:sp>
      <p:sp>
        <p:nvSpPr>
          <p:cNvPr id="4" name="Rectangle à coins arrondis 3"/>
          <p:cNvSpPr/>
          <p:nvPr/>
        </p:nvSpPr>
        <p:spPr>
          <a:xfrm>
            <a:off x="357158" y="3929066"/>
            <a:ext cx="8001056" cy="207170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9768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BBD8433-B824-024F-9437-BB62198455D1}"/>
              </a:ext>
            </a:extLst>
          </p:cNvPr>
          <p:cNvSpPr>
            <a:spLocks noGrp="1"/>
          </p:cNvSpPr>
          <p:nvPr>
            <p:ph type="ctrTitle"/>
          </p:nvPr>
        </p:nvSpPr>
        <p:spPr>
          <a:xfrm>
            <a:off x="467544" y="372600"/>
            <a:ext cx="7772400" cy="1470025"/>
          </a:xfrm>
        </p:spPr>
        <p:txBody>
          <a:bodyPr/>
          <a:lstStyle/>
          <a:p>
            <a:r>
              <a:rPr lang="fr-FR" dirty="0"/>
              <a:t>Quelle est la nature du lien mère-enfant ?</a:t>
            </a:r>
          </a:p>
        </p:txBody>
      </p:sp>
      <p:sp>
        <p:nvSpPr>
          <p:cNvPr id="3" name="Sous-titre 2">
            <a:extLst>
              <a:ext uri="{FF2B5EF4-FFF2-40B4-BE49-F238E27FC236}">
                <a16:creationId xmlns:a16="http://schemas.microsoft.com/office/drawing/2014/main" xmlns="" id="{34348FBB-893E-3D4E-BD8D-07F171F25877}"/>
              </a:ext>
            </a:extLst>
          </p:cNvPr>
          <p:cNvSpPr>
            <a:spLocks noGrp="1"/>
          </p:cNvSpPr>
          <p:nvPr>
            <p:ph type="subTitle" idx="1"/>
          </p:nvPr>
        </p:nvSpPr>
        <p:spPr>
          <a:xfrm>
            <a:off x="1331640" y="4725144"/>
            <a:ext cx="6400800" cy="1080120"/>
          </a:xfrm>
        </p:spPr>
        <p:txBody>
          <a:bodyPr>
            <a:normAutofit/>
          </a:bodyPr>
          <a:lstStyle/>
          <a:p>
            <a:endParaRPr lang="fr-FR" dirty="0"/>
          </a:p>
        </p:txBody>
      </p:sp>
      <p:pic>
        <p:nvPicPr>
          <p:cNvPr id="5" name="Image 4">
            <a:extLst>
              <a:ext uri="{FF2B5EF4-FFF2-40B4-BE49-F238E27FC236}">
                <a16:creationId xmlns:a16="http://schemas.microsoft.com/office/drawing/2014/main" xmlns="" id="{49CAA279-C575-A94D-AB91-C0CE19B198CB}"/>
              </a:ext>
            </a:extLst>
          </p:cNvPr>
          <p:cNvPicPr>
            <a:picLocks noChangeAspect="1"/>
          </p:cNvPicPr>
          <p:nvPr/>
        </p:nvPicPr>
        <p:blipFill>
          <a:blip r:embed="rId3"/>
          <a:stretch>
            <a:fillRect/>
          </a:stretch>
        </p:blipFill>
        <p:spPr>
          <a:xfrm>
            <a:off x="202353" y="2092881"/>
            <a:ext cx="2258573" cy="1693930"/>
          </a:xfrm>
          <a:prstGeom prst="rect">
            <a:avLst/>
          </a:prstGeom>
        </p:spPr>
      </p:pic>
      <p:pic>
        <p:nvPicPr>
          <p:cNvPr id="6" name="Image 5">
            <a:extLst>
              <a:ext uri="{FF2B5EF4-FFF2-40B4-BE49-F238E27FC236}">
                <a16:creationId xmlns:a16="http://schemas.microsoft.com/office/drawing/2014/main" xmlns="" id="{7F2FA06A-0A76-EF4A-BE3C-DC5F7E772218}"/>
              </a:ext>
            </a:extLst>
          </p:cNvPr>
          <p:cNvPicPr>
            <a:picLocks noChangeAspect="1"/>
          </p:cNvPicPr>
          <p:nvPr/>
        </p:nvPicPr>
        <p:blipFill>
          <a:blip r:embed="rId4"/>
          <a:stretch>
            <a:fillRect/>
          </a:stretch>
        </p:blipFill>
        <p:spPr>
          <a:xfrm>
            <a:off x="3979370" y="1849500"/>
            <a:ext cx="4251784" cy="1903854"/>
          </a:xfrm>
          <a:prstGeom prst="rect">
            <a:avLst/>
          </a:prstGeom>
        </p:spPr>
      </p:pic>
      <p:pic>
        <p:nvPicPr>
          <p:cNvPr id="7" name="Image 6">
            <a:extLst>
              <a:ext uri="{FF2B5EF4-FFF2-40B4-BE49-F238E27FC236}">
                <a16:creationId xmlns:a16="http://schemas.microsoft.com/office/drawing/2014/main" xmlns="" id="{75BB9DC8-08A9-4F4B-B207-D3F2C32CA0A1}"/>
              </a:ext>
            </a:extLst>
          </p:cNvPr>
          <p:cNvPicPr>
            <a:picLocks noChangeAspect="1"/>
          </p:cNvPicPr>
          <p:nvPr/>
        </p:nvPicPr>
        <p:blipFill>
          <a:blip r:embed="rId5"/>
          <a:stretch>
            <a:fillRect/>
          </a:stretch>
        </p:blipFill>
        <p:spPr>
          <a:xfrm>
            <a:off x="179512" y="4074873"/>
            <a:ext cx="3799858" cy="2137420"/>
          </a:xfrm>
          <a:prstGeom prst="rect">
            <a:avLst/>
          </a:prstGeom>
        </p:spPr>
      </p:pic>
      <p:pic>
        <p:nvPicPr>
          <p:cNvPr id="8" name="Image 7">
            <a:extLst>
              <a:ext uri="{FF2B5EF4-FFF2-40B4-BE49-F238E27FC236}">
                <a16:creationId xmlns:a16="http://schemas.microsoft.com/office/drawing/2014/main" xmlns="" id="{D404908D-79E7-B647-9B51-F1C9F9429077}"/>
              </a:ext>
            </a:extLst>
          </p:cNvPr>
          <p:cNvPicPr>
            <a:picLocks noChangeAspect="1"/>
          </p:cNvPicPr>
          <p:nvPr/>
        </p:nvPicPr>
        <p:blipFill>
          <a:blip r:embed="rId6"/>
          <a:stretch>
            <a:fillRect/>
          </a:stretch>
        </p:blipFill>
        <p:spPr>
          <a:xfrm>
            <a:off x="4145804" y="4005571"/>
            <a:ext cx="4333354" cy="2276023"/>
          </a:xfrm>
          <a:prstGeom prst="rect">
            <a:avLst/>
          </a:prstGeom>
        </p:spPr>
      </p:pic>
    </p:spTree>
    <p:extLst>
      <p:ext uri="{BB962C8B-B14F-4D97-AF65-F5344CB8AC3E}">
        <p14:creationId xmlns:p14="http://schemas.microsoft.com/office/powerpoint/2010/main" val="25535294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Enquête auprès des SF réunionnaises</a:t>
            </a:r>
          </a:p>
        </p:txBody>
      </p:sp>
      <p:pic>
        <p:nvPicPr>
          <p:cNvPr id="1026" name="Picture 2"/>
          <p:cNvPicPr>
            <a:picLocks noGrp="1" noChangeAspect="1" noChangeArrowheads="1"/>
          </p:cNvPicPr>
          <p:nvPr>
            <p:ph idx="1"/>
          </p:nvPr>
        </p:nvPicPr>
        <p:blipFill>
          <a:blip r:embed="rId2"/>
          <a:srcRect/>
          <a:stretch>
            <a:fillRect/>
          </a:stretch>
        </p:blipFill>
        <p:spPr bwMode="auto">
          <a:xfrm>
            <a:off x="571472" y="1643050"/>
            <a:ext cx="5107146" cy="4525963"/>
          </a:xfrm>
          <a:prstGeom prst="rect">
            <a:avLst/>
          </a:prstGeom>
          <a:noFill/>
          <a:ln w="9525">
            <a:noFill/>
            <a:miter lim="800000"/>
            <a:headEnd/>
            <a:tailEnd/>
          </a:ln>
          <a:effectLst/>
        </p:spPr>
      </p:pic>
      <p:sp>
        <p:nvSpPr>
          <p:cNvPr id="5" name="Rectangle à coins arrondis 4"/>
          <p:cNvSpPr/>
          <p:nvPr/>
        </p:nvSpPr>
        <p:spPr>
          <a:xfrm>
            <a:off x="571472" y="5286388"/>
            <a:ext cx="5286412" cy="92869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6500826" y="5143512"/>
            <a:ext cx="1468672" cy="1200329"/>
          </a:xfrm>
          <a:prstGeom prst="rect">
            <a:avLst/>
          </a:prstGeom>
          <a:noFill/>
        </p:spPr>
        <p:txBody>
          <a:bodyPr wrap="none" rtlCol="0">
            <a:spAutoFit/>
          </a:bodyPr>
          <a:lstStyle/>
          <a:p>
            <a:r>
              <a:rPr lang="fr-FR" sz="7200" dirty="0"/>
              <a:t>???</a:t>
            </a:r>
          </a:p>
        </p:txBody>
      </p:sp>
    </p:spTree>
    <p:extLst>
      <p:ext uri="{BB962C8B-B14F-4D97-AF65-F5344CB8AC3E}">
        <p14:creationId xmlns:p14="http://schemas.microsoft.com/office/powerpoint/2010/main" val="3234684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Enquête auprès des SF réunionnaises</a:t>
            </a:r>
          </a:p>
        </p:txBody>
      </p:sp>
      <p:pic>
        <p:nvPicPr>
          <p:cNvPr id="3074" name="Picture 2"/>
          <p:cNvPicPr>
            <a:picLocks noGrp="1" noChangeAspect="1" noChangeArrowheads="1"/>
          </p:cNvPicPr>
          <p:nvPr>
            <p:ph idx="1"/>
          </p:nvPr>
        </p:nvPicPr>
        <p:blipFill>
          <a:blip r:embed="rId2"/>
          <a:srcRect/>
          <a:stretch>
            <a:fillRect/>
          </a:stretch>
        </p:blipFill>
        <p:spPr bwMode="auto">
          <a:xfrm>
            <a:off x="428596" y="1785926"/>
            <a:ext cx="8010778" cy="2807783"/>
          </a:xfrm>
          <a:prstGeom prst="rect">
            <a:avLst/>
          </a:prstGeom>
          <a:noFill/>
          <a:ln w="9525">
            <a:noFill/>
            <a:miter lim="800000"/>
            <a:headEnd/>
            <a:tailEnd/>
          </a:ln>
          <a:effectLst/>
        </p:spPr>
      </p:pic>
      <p:sp>
        <p:nvSpPr>
          <p:cNvPr id="5" name="ZoneTexte 4"/>
          <p:cNvSpPr txBox="1"/>
          <p:nvPr/>
        </p:nvSpPr>
        <p:spPr>
          <a:xfrm>
            <a:off x="928662" y="4786322"/>
            <a:ext cx="6337376" cy="1323439"/>
          </a:xfrm>
          <a:prstGeom prst="rect">
            <a:avLst/>
          </a:prstGeom>
          <a:noFill/>
        </p:spPr>
        <p:txBody>
          <a:bodyPr wrap="none" rtlCol="0">
            <a:spAutoFit/>
          </a:bodyPr>
          <a:lstStyle/>
          <a:p>
            <a:r>
              <a:rPr lang="fr-FR" sz="2000" b="1" i="1" u="sng" dirty="0"/>
              <a:t>86 % des SF interrogées n’ont pas une bonne connaissance</a:t>
            </a:r>
          </a:p>
          <a:p>
            <a:r>
              <a:rPr lang="fr-FR" sz="2000" b="1" i="1" u="sng" dirty="0"/>
              <a:t>des conditions néonatales nécessaires (2/2 items).</a:t>
            </a:r>
          </a:p>
          <a:p>
            <a:endParaRPr lang="fr-FR" sz="2000" b="1" i="1" u="sng" dirty="0"/>
          </a:p>
          <a:p>
            <a:r>
              <a:rPr lang="fr-FR" sz="2000" b="1" i="1" u="sng" dirty="0"/>
              <a:t>En particulier : « positionnement correct de l’enfant »</a:t>
            </a:r>
          </a:p>
        </p:txBody>
      </p:sp>
      <p:sp>
        <p:nvSpPr>
          <p:cNvPr id="6" name="Rectangle à coins arrondis 5">
            <a:extLst>
              <a:ext uri="{FF2B5EF4-FFF2-40B4-BE49-F238E27FC236}">
                <a16:creationId xmlns:a16="http://schemas.microsoft.com/office/drawing/2014/main" xmlns="" id="{FDD1BF5A-5D82-9E48-9DC5-D5D0CE9A487E}"/>
              </a:ext>
            </a:extLst>
          </p:cNvPr>
          <p:cNvSpPr/>
          <p:nvPr/>
        </p:nvSpPr>
        <p:spPr>
          <a:xfrm>
            <a:off x="6444208" y="2420888"/>
            <a:ext cx="2071702" cy="236976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43024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Enquête auprès des SF réunionnaises</a:t>
            </a:r>
          </a:p>
        </p:txBody>
      </p:sp>
      <p:pic>
        <p:nvPicPr>
          <p:cNvPr id="4098" name="Picture 2"/>
          <p:cNvPicPr>
            <a:picLocks noGrp="1" noChangeAspect="1" noChangeArrowheads="1"/>
          </p:cNvPicPr>
          <p:nvPr>
            <p:ph idx="1"/>
          </p:nvPr>
        </p:nvPicPr>
        <p:blipFill>
          <a:blip r:embed="rId2"/>
          <a:srcRect/>
          <a:stretch>
            <a:fillRect/>
          </a:stretch>
        </p:blipFill>
        <p:spPr bwMode="auto">
          <a:xfrm>
            <a:off x="456078" y="1897540"/>
            <a:ext cx="7973573" cy="3470591"/>
          </a:xfrm>
          <a:prstGeom prst="rect">
            <a:avLst/>
          </a:prstGeom>
          <a:noFill/>
          <a:ln w="9525">
            <a:noFill/>
            <a:miter lim="800000"/>
            <a:headEnd/>
            <a:tailEnd/>
          </a:ln>
          <a:effectLst/>
        </p:spPr>
      </p:pic>
      <p:sp>
        <p:nvSpPr>
          <p:cNvPr id="5" name="Rectangle à coins arrondis 4"/>
          <p:cNvSpPr/>
          <p:nvPr/>
        </p:nvSpPr>
        <p:spPr>
          <a:xfrm>
            <a:off x="6357950" y="3000372"/>
            <a:ext cx="2071702" cy="257176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410075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Conclusions de l’enquête </a:t>
            </a:r>
            <a:br>
              <a:rPr lang="fr-FR" dirty="0"/>
            </a:br>
            <a:r>
              <a:rPr lang="fr-FR" dirty="0"/>
              <a:t>(Réunion 2012)</a:t>
            </a:r>
          </a:p>
        </p:txBody>
      </p:sp>
      <p:sp>
        <p:nvSpPr>
          <p:cNvPr id="3" name="Espace réservé du contenu 2"/>
          <p:cNvSpPr>
            <a:spLocks noGrp="1"/>
          </p:cNvSpPr>
          <p:nvPr>
            <p:ph idx="1"/>
          </p:nvPr>
        </p:nvSpPr>
        <p:spPr>
          <a:xfrm>
            <a:off x="457200" y="1772816"/>
            <a:ext cx="8229600" cy="4525963"/>
          </a:xfrm>
        </p:spPr>
        <p:txBody>
          <a:bodyPr>
            <a:normAutofit fontScale="77500" lnSpcReduction="20000"/>
          </a:bodyPr>
          <a:lstStyle/>
          <a:p>
            <a:r>
              <a:rPr lang="fr-FR" sz="2800" b="1" i="1" u="sng" dirty="0"/>
              <a:t>Pas si rare </a:t>
            </a:r>
            <a:r>
              <a:rPr lang="fr-FR" sz="2800" dirty="0"/>
              <a:t>(14 % des SF y ont été confrontées) les quelques cas hospitalisés en réa ne sont que la partie visible de l’iceberg (les plus sévères).</a:t>
            </a:r>
          </a:p>
          <a:p>
            <a:pPr>
              <a:buNone/>
            </a:pPr>
            <a:endParaRPr lang="fr-FR" sz="2800" dirty="0"/>
          </a:p>
          <a:p>
            <a:r>
              <a:rPr lang="fr-FR" sz="2800" dirty="0"/>
              <a:t>Peau à peau en SDN : technique largement diffusée (100 % des SF) mais </a:t>
            </a:r>
            <a:r>
              <a:rPr lang="fr-FR" sz="2800" b="1" i="1" u="sng" dirty="0"/>
              <a:t>mal connue </a:t>
            </a:r>
            <a:r>
              <a:rPr lang="fr-FR" sz="2800" dirty="0"/>
              <a:t>:</a:t>
            </a:r>
          </a:p>
          <a:p>
            <a:pPr lvl="1"/>
            <a:r>
              <a:rPr lang="fr-FR" sz="2400" dirty="0"/>
              <a:t>30 % ne connaissent pas le risque de malaise en peau à peau.</a:t>
            </a:r>
          </a:p>
          <a:p>
            <a:pPr lvl="1"/>
            <a:r>
              <a:rPr lang="fr-FR" sz="2400" dirty="0"/>
              <a:t>Plus de 80 % ne connaissent pas bien les conditions de réalisation et les facteurs de risque de malaise …</a:t>
            </a:r>
          </a:p>
          <a:p>
            <a:pPr lvl="1">
              <a:buNone/>
            </a:pPr>
            <a:endParaRPr lang="fr-FR" sz="2400" dirty="0"/>
          </a:p>
          <a:p>
            <a:r>
              <a:rPr lang="fr-FR" sz="2800" dirty="0"/>
              <a:t>Problématiques particulières en </a:t>
            </a:r>
            <a:r>
              <a:rPr lang="fr-FR" sz="2800" b="1" i="1" u="sng" dirty="0"/>
              <a:t>niveau III ??</a:t>
            </a:r>
          </a:p>
          <a:p>
            <a:pPr marL="0" indent="0">
              <a:buNone/>
            </a:pPr>
            <a:endParaRPr lang="fr-FR" sz="2800" b="1" i="1" u="sng" dirty="0"/>
          </a:p>
          <a:p>
            <a:r>
              <a:rPr lang="fr-FR" sz="2800" b="1" i="1" u="sng" dirty="0"/>
              <a:t>Proposition d’élaboration d’un protocole régional de peau à peau.</a:t>
            </a:r>
          </a:p>
        </p:txBody>
      </p:sp>
    </p:spTree>
    <p:extLst>
      <p:ext uri="{BB962C8B-B14F-4D97-AF65-F5344CB8AC3E}">
        <p14:creationId xmlns:p14="http://schemas.microsoft.com/office/powerpoint/2010/main" val="31892401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xmlns="" id="{AB3DBE56-453B-5043-857A-5D61520116E6}"/>
              </a:ext>
            </a:extLst>
          </p:cNvPr>
          <p:cNvPicPr>
            <a:picLocks noChangeAspect="1"/>
          </p:cNvPicPr>
          <p:nvPr/>
        </p:nvPicPr>
        <p:blipFill>
          <a:blip r:embed="rId2"/>
          <a:stretch>
            <a:fillRect/>
          </a:stretch>
        </p:blipFill>
        <p:spPr>
          <a:xfrm>
            <a:off x="4139952" y="116382"/>
            <a:ext cx="4896544" cy="6741618"/>
          </a:xfrm>
          <a:prstGeom prst="rect">
            <a:avLst/>
          </a:prstGeom>
        </p:spPr>
      </p:pic>
      <p:sp>
        <p:nvSpPr>
          <p:cNvPr id="4" name="ZoneTexte 3">
            <a:extLst>
              <a:ext uri="{FF2B5EF4-FFF2-40B4-BE49-F238E27FC236}">
                <a16:creationId xmlns:a16="http://schemas.microsoft.com/office/drawing/2014/main" xmlns="" id="{A49DC6FA-68CC-FC46-893C-C7B623AEE0A3}"/>
              </a:ext>
            </a:extLst>
          </p:cNvPr>
          <p:cNvSpPr txBox="1"/>
          <p:nvPr/>
        </p:nvSpPr>
        <p:spPr>
          <a:xfrm>
            <a:off x="323528" y="404664"/>
            <a:ext cx="3528392" cy="6278642"/>
          </a:xfrm>
          <a:prstGeom prst="rect">
            <a:avLst/>
          </a:prstGeom>
          <a:noFill/>
        </p:spPr>
        <p:txBody>
          <a:bodyPr wrap="square" rtlCol="0">
            <a:spAutoFit/>
          </a:bodyPr>
          <a:lstStyle/>
          <a:p>
            <a:r>
              <a:rPr lang="fr-FR" sz="2000" b="1" i="1" dirty="0"/>
              <a:t>Protocole régional de peau à peau en salle de naissance (Réunion 2015)</a:t>
            </a:r>
          </a:p>
          <a:p>
            <a:endParaRPr lang="fr-FR" dirty="0"/>
          </a:p>
          <a:p>
            <a:r>
              <a:rPr lang="fr-FR" b="1" dirty="0"/>
              <a:t>Indications, non indications, contre-indications</a:t>
            </a:r>
            <a:r>
              <a:rPr lang="fr-FR" dirty="0"/>
              <a:t>.</a:t>
            </a:r>
          </a:p>
          <a:p>
            <a:endParaRPr lang="fr-FR" dirty="0"/>
          </a:p>
          <a:p>
            <a:r>
              <a:rPr lang="fr-FR" b="1" dirty="0"/>
              <a:t>Modalités pratiques :</a:t>
            </a:r>
          </a:p>
          <a:p>
            <a:endParaRPr lang="fr-FR" dirty="0"/>
          </a:p>
          <a:p>
            <a:pPr lvl="1"/>
            <a:r>
              <a:rPr lang="fr-FR" dirty="0"/>
              <a:t>-Installation de la mère, de l’enfant.</a:t>
            </a:r>
          </a:p>
          <a:p>
            <a:pPr lvl="1"/>
            <a:r>
              <a:rPr lang="fr-FR" dirty="0"/>
              <a:t>-Information de la mère et de la personne accompagnante.</a:t>
            </a:r>
          </a:p>
          <a:p>
            <a:pPr lvl="1"/>
            <a:endParaRPr lang="fr-FR" dirty="0"/>
          </a:p>
          <a:p>
            <a:r>
              <a:rPr lang="fr-FR" b="1" dirty="0"/>
              <a:t>Procédure de surveillance</a:t>
            </a:r>
            <a:r>
              <a:rPr lang="fr-FR" dirty="0"/>
              <a:t>.</a:t>
            </a:r>
          </a:p>
          <a:p>
            <a:pPr lvl="1"/>
            <a:endParaRPr lang="fr-FR" dirty="0"/>
          </a:p>
          <a:p>
            <a:endParaRPr lang="fr-FR" dirty="0"/>
          </a:p>
          <a:p>
            <a:r>
              <a:rPr lang="fr-FR" i="1" dirty="0"/>
              <a:t>Protocole élaboré sous l’égide du REPERE et diffusé à toutes les maternités de la Réunion.</a:t>
            </a:r>
          </a:p>
          <a:p>
            <a:pPr lvl="1"/>
            <a:endParaRPr lang="fr-FR" dirty="0"/>
          </a:p>
          <a:p>
            <a:endParaRPr lang="fr-FR" dirty="0"/>
          </a:p>
        </p:txBody>
      </p:sp>
    </p:spTree>
    <p:extLst>
      <p:ext uri="{BB962C8B-B14F-4D97-AF65-F5344CB8AC3E}">
        <p14:creationId xmlns:p14="http://schemas.microsoft.com/office/powerpoint/2010/main" val="32797052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2A6B592B-D293-4349-B6E5-F26929E87DBE}"/>
              </a:ext>
            </a:extLst>
          </p:cNvPr>
          <p:cNvSpPr>
            <a:spLocks noGrp="1"/>
          </p:cNvSpPr>
          <p:nvPr>
            <p:ph type="ctrTitle"/>
          </p:nvPr>
        </p:nvSpPr>
        <p:spPr/>
        <p:txBody>
          <a:bodyPr>
            <a:normAutofit fontScale="90000"/>
          </a:bodyPr>
          <a:lstStyle/>
          <a:p>
            <a:r>
              <a:rPr lang="fr-FR" dirty="0"/>
              <a:t>Quels soins sont indispensables et urgents après un accouchement physiologique?</a:t>
            </a:r>
            <a:br>
              <a:rPr lang="fr-FR" dirty="0"/>
            </a:br>
            <a:r>
              <a:rPr lang="fr-FR" dirty="0"/>
              <a:t/>
            </a:r>
            <a:br>
              <a:rPr lang="fr-FR" dirty="0"/>
            </a:br>
            <a:r>
              <a:rPr lang="fr-FR" dirty="0"/>
              <a:t> </a:t>
            </a:r>
          </a:p>
        </p:txBody>
      </p:sp>
      <p:sp>
        <p:nvSpPr>
          <p:cNvPr id="3" name="Sous-titre 2">
            <a:extLst>
              <a:ext uri="{FF2B5EF4-FFF2-40B4-BE49-F238E27FC236}">
                <a16:creationId xmlns:a16="http://schemas.microsoft.com/office/drawing/2014/main" xmlns="" id="{237BB06F-DFE5-194B-B12F-00ABC56412B5}"/>
              </a:ext>
            </a:extLst>
          </p:cNvPr>
          <p:cNvSpPr>
            <a:spLocks noGrp="1"/>
          </p:cNvSpPr>
          <p:nvPr>
            <p:ph type="subTitle" idx="1"/>
          </p:nvPr>
        </p:nvSpPr>
        <p:spPr>
          <a:xfrm>
            <a:off x="1371600" y="3933056"/>
            <a:ext cx="6400800" cy="1705744"/>
          </a:xfrm>
        </p:spPr>
        <p:txBody>
          <a:bodyPr>
            <a:normAutofit/>
          </a:bodyPr>
          <a:lstStyle/>
          <a:p>
            <a:r>
              <a:rPr lang="fr-FR" dirty="0"/>
              <a:t>(Chez un nouveau né à terme vigoureux qui respire bien) </a:t>
            </a:r>
          </a:p>
        </p:txBody>
      </p:sp>
    </p:spTree>
    <p:extLst>
      <p:ext uri="{BB962C8B-B14F-4D97-AF65-F5344CB8AC3E}">
        <p14:creationId xmlns:p14="http://schemas.microsoft.com/office/powerpoint/2010/main" val="1601034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7C40840-515E-134B-A3A0-E2FFAA9AE76A}"/>
              </a:ext>
            </a:extLst>
          </p:cNvPr>
          <p:cNvSpPr>
            <a:spLocks noGrp="1"/>
          </p:cNvSpPr>
          <p:nvPr>
            <p:ph type="title"/>
          </p:nvPr>
        </p:nvSpPr>
        <p:spPr/>
        <p:txBody>
          <a:bodyPr/>
          <a:lstStyle/>
          <a:p>
            <a:r>
              <a:rPr lang="fr-FR" dirty="0"/>
              <a:t>Aspiration </a:t>
            </a:r>
            <a:r>
              <a:rPr lang="fr-FR" dirty="0" err="1"/>
              <a:t>oro</a:t>
            </a:r>
            <a:r>
              <a:rPr lang="fr-FR" dirty="0"/>
              <a:t>-pharyngée ?</a:t>
            </a:r>
          </a:p>
        </p:txBody>
      </p:sp>
      <p:sp>
        <p:nvSpPr>
          <p:cNvPr id="3" name="Espace réservé du contenu 2">
            <a:extLst>
              <a:ext uri="{FF2B5EF4-FFF2-40B4-BE49-F238E27FC236}">
                <a16:creationId xmlns:a16="http://schemas.microsoft.com/office/drawing/2014/main" xmlns="" id="{9F0E0B97-52E8-7D4D-991C-574A6177B18F}"/>
              </a:ext>
            </a:extLst>
          </p:cNvPr>
          <p:cNvSpPr>
            <a:spLocks noGrp="1"/>
          </p:cNvSpPr>
          <p:nvPr>
            <p:ph idx="1"/>
          </p:nvPr>
        </p:nvSpPr>
        <p:spPr>
          <a:xfrm>
            <a:off x="457200" y="1417638"/>
            <a:ext cx="8229600" cy="5184576"/>
          </a:xfrm>
        </p:spPr>
        <p:txBody>
          <a:bodyPr>
            <a:normAutofit fontScale="77500" lnSpcReduction="20000"/>
          </a:bodyPr>
          <a:lstStyle/>
          <a:p>
            <a:r>
              <a:rPr lang="fr-FR" b="1" i="1" u="sng" dirty="0"/>
              <a:t>Indication « historique ».</a:t>
            </a:r>
          </a:p>
          <a:p>
            <a:pPr lvl="1"/>
            <a:r>
              <a:rPr lang="fr-FR" dirty="0"/>
              <a:t>Systématique chez tous les nouveau-nés.</a:t>
            </a:r>
          </a:p>
          <a:p>
            <a:pPr lvl="1"/>
            <a:r>
              <a:rPr lang="fr-FR" dirty="0"/>
              <a:t>« pour dégager les voies aériennes et les aider à s’adapter »</a:t>
            </a:r>
          </a:p>
          <a:p>
            <a:pPr lvl="1"/>
            <a:r>
              <a:rPr lang="fr-FR" dirty="0"/>
              <a:t>Aucune assise scientifique (culturel).</a:t>
            </a:r>
          </a:p>
          <a:p>
            <a:pPr marL="457200" lvl="1" indent="0">
              <a:buNone/>
            </a:pPr>
            <a:endParaRPr lang="fr-FR" dirty="0"/>
          </a:p>
          <a:p>
            <a:r>
              <a:rPr lang="fr-FR" b="1" i="1" u="sng" dirty="0"/>
              <a:t>Intérêt ? </a:t>
            </a:r>
            <a:r>
              <a:rPr lang="fr-FR" dirty="0"/>
              <a:t>: aucun chez un NN qui va bien.</a:t>
            </a:r>
          </a:p>
          <a:p>
            <a:pPr marL="0" indent="0">
              <a:buNone/>
            </a:pPr>
            <a:endParaRPr lang="fr-FR" dirty="0"/>
          </a:p>
          <a:p>
            <a:r>
              <a:rPr lang="fr-FR" b="1" i="1" u="sng" dirty="0"/>
              <a:t>Inconvénients ?</a:t>
            </a:r>
          </a:p>
          <a:p>
            <a:pPr lvl="1"/>
            <a:r>
              <a:rPr lang="fr-FR" dirty="0"/>
              <a:t>Rupture de la séquence physiologique de la première heure..</a:t>
            </a:r>
          </a:p>
          <a:p>
            <a:pPr lvl="1"/>
            <a:r>
              <a:rPr lang="fr-FR" dirty="0"/>
              <a:t>Délétère à la mise en place de l’allaitement maternel (l’odeur du LA dans la bouche du bébé l’aide à trouver le mamelon spontanément).</a:t>
            </a:r>
          </a:p>
          <a:p>
            <a:pPr lvl="1"/>
            <a:r>
              <a:rPr lang="fr-FR" dirty="0"/>
              <a:t>Risque de bradycardie vagale, laryngospasme, </a:t>
            </a:r>
            <a:r>
              <a:rPr lang="fr-FR" dirty="0" err="1"/>
              <a:t>etc</a:t>
            </a:r>
            <a:r>
              <a:rPr lang="fr-FR" dirty="0"/>
              <a:t> ...</a:t>
            </a:r>
          </a:p>
          <a:p>
            <a:pPr marL="457200" lvl="1" indent="0">
              <a:buNone/>
            </a:pPr>
            <a:endParaRPr lang="fr-FR" dirty="0"/>
          </a:p>
        </p:txBody>
      </p:sp>
      <p:pic>
        <p:nvPicPr>
          <p:cNvPr id="4" name="Image 3">
            <a:extLst>
              <a:ext uri="{FF2B5EF4-FFF2-40B4-BE49-F238E27FC236}">
                <a16:creationId xmlns:a16="http://schemas.microsoft.com/office/drawing/2014/main" xmlns="" id="{C6FFF4BF-E1CF-B747-8EE3-22D7E373FC6C}"/>
              </a:ext>
            </a:extLst>
          </p:cNvPr>
          <p:cNvPicPr>
            <a:picLocks noChangeAspect="1"/>
          </p:cNvPicPr>
          <p:nvPr/>
        </p:nvPicPr>
        <p:blipFill>
          <a:blip r:embed="rId3"/>
          <a:stretch>
            <a:fillRect/>
          </a:stretch>
        </p:blipFill>
        <p:spPr>
          <a:xfrm>
            <a:off x="7236296" y="2564050"/>
            <a:ext cx="1012263" cy="1512168"/>
          </a:xfrm>
          <a:prstGeom prst="rect">
            <a:avLst/>
          </a:prstGeom>
        </p:spPr>
      </p:pic>
    </p:spTree>
    <p:extLst>
      <p:ext uri="{BB962C8B-B14F-4D97-AF65-F5344CB8AC3E}">
        <p14:creationId xmlns:p14="http://schemas.microsoft.com/office/powerpoint/2010/main" val="733806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2D3CB329-CCE0-0240-9699-8FE2A4195F3D}"/>
              </a:ext>
            </a:extLst>
          </p:cNvPr>
          <p:cNvSpPr>
            <a:spLocks noGrp="1"/>
          </p:cNvSpPr>
          <p:nvPr>
            <p:ph type="title"/>
          </p:nvPr>
        </p:nvSpPr>
        <p:spPr/>
        <p:txBody>
          <a:bodyPr/>
          <a:lstStyle/>
          <a:p>
            <a:r>
              <a:rPr lang="fr-FR" dirty="0"/>
              <a:t>Aspiration </a:t>
            </a:r>
            <a:r>
              <a:rPr lang="fr-FR" dirty="0" err="1"/>
              <a:t>oro</a:t>
            </a:r>
            <a:r>
              <a:rPr lang="fr-FR" dirty="0"/>
              <a:t>-pharyngée ?</a:t>
            </a:r>
          </a:p>
        </p:txBody>
      </p:sp>
      <p:sp>
        <p:nvSpPr>
          <p:cNvPr id="3" name="Espace réservé du contenu 2">
            <a:extLst>
              <a:ext uri="{FF2B5EF4-FFF2-40B4-BE49-F238E27FC236}">
                <a16:creationId xmlns:a16="http://schemas.microsoft.com/office/drawing/2014/main" xmlns="" id="{A5F1F21E-3404-B740-AE3E-DFBA19E89C6D}"/>
              </a:ext>
            </a:extLst>
          </p:cNvPr>
          <p:cNvSpPr>
            <a:spLocks noGrp="1"/>
          </p:cNvSpPr>
          <p:nvPr>
            <p:ph idx="1"/>
          </p:nvPr>
        </p:nvSpPr>
        <p:spPr>
          <a:xfrm>
            <a:off x="457200" y="2060848"/>
            <a:ext cx="8229600" cy="4065315"/>
          </a:xfrm>
        </p:spPr>
        <p:txBody>
          <a:bodyPr/>
          <a:lstStyle/>
          <a:p>
            <a:r>
              <a:rPr lang="fr-FR" sz="2400" b="1" i="1" u="sng" dirty="0"/>
              <a:t>Indications actuelles</a:t>
            </a:r>
          </a:p>
          <a:p>
            <a:endParaRPr lang="fr-FR" sz="2400" b="1" i="1" u="sng" dirty="0"/>
          </a:p>
          <a:p>
            <a:pPr lvl="1"/>
            <a:r>
              <a:rPr lang="fr-FR" sz="2000" dirty="0"/>
              <a:t>Seulement si une réanimation est nécessaire (enfant peu vigoureux et/ou ne respirant pas correctement, et/ou FC &lt; 100).</a:t>
            </a:r>
          </a:p>
          <a:p>
            <a:pPr marL="457200" lvl="1" indent="0">
              <a:buNone/>
            </a:pPr>
            <a:endParaRPr lang="fr-FR" sz="2000" dirty="0"/>
          </a:p>
          <a:p>
            <a:pPr lvl="1"/>
            <a:r>
              <a:rPr lang="fr-FR" sz="2000" dirty="0"/>
              <a:t>C’est alors le premier temps de la réanimation (A pour </a:t>
            </a:r>
            <a:r>
              <a:rPr lang="fr-FR" sz="2000" dirty="0" err="1"/>
              <a:t>Airway</a:t>
            </a:r>
            <a:r>
              <a:rPr lang="fr-FR" sz="2000" dirty="0"/>
              <a:t>) si encombrement par méconium, sang, LA épais*, (ILCOR 2015) ...</a:t>
            </a:r>
          </a:p>
          <a:p>
            <a:pPr lvl="1"/>
            <a:endParaRPr lang="fr-FR" sz="2000" dirty="0"/>
          </a:p>
          <a:p>
            <a:pPr lvl="1"/>
            <a:r>
              <a:rPr lang="fr-FR" sz="2000" dirty="0"/>
              <a:t>Eventuellement associée à l’aspiration des fosses nasales.</a:t>
            </a:r>
          </a:p>
          <a:p>
            <a:endParaRPr lang="fr-FR" dirty="0"/>
          </a:p>
        </p:txBody>
      </p:sp>
    </p:spTree>
    <p:extLst>
      <p:ext uri="{BB962C8B-B14F-4D97-AF65-F5344CB8AC3E}">
        <p14:creationId xmlns:p14="http://schemas.microsoft.com/office/powerpoint/2010/main" val="3346540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C7285EE0-F4EA-C745-AA6B-791C9BA5AFB0}"/>
              </a:ext>
            </a:extLst>
          </p:cNvPr>
          <p:cNvSpPr>
            <a:spLocks noGrp="1"/>
          </p:cNvSpPr>
          <p:nvPr>
            <p:ph type="title"/>
          </p:nvPr>
        </p:nvSpPr>
        <p:spPr/>
        <p:txBody>
          <a:bodyPr>
            <a:normAutofit fontScale="90000"/>
          </a:bodyPr>
          <a:lstStyle/>
          <a:p>
            <a:r>
              <a:rPr lang="fr-FR" dirty="0"/>
              <a:t>Test de la seringue /aspiration gastrique ?</a:t>
            </a:r>
          </a:p>
        </p:txBody>
      </p:sp>
      <p:sp>
        <p:nvSpPr>
          <p:cNvPr id="3" name="Espace réservé du contenu 2">
            <a:extLst>
              <a:ext uri="{FF2B5EF4-FFF2-40B4-BE49-F238E27FC236}">
                <a16:creationId xmlns:a16="http://schemas.microsoft.com/office/drawing/2014/main" xmlns="" id="{BAFD8686-53A9-A14E-B4EC-600CBFA02A86}"/>
              </a:ext>
            </a:extLst>
          </p:cNvPr>
          <p:cNvSpPr>
            <a:spLocks noGrp="1"/>
          </p:cNvSpPr>
          <p:nvPr>
            <p:ph idx="1"/>
          </p:nvPr>
        </p:nvSpPr>
        <p:spPr>
          <a:xfrm>
            <a:off x="457200" y="1600200"/>
            <a:ext cx="8229600" cy="4781128"/>
          </a:xfrm>
        </p:spPr>
        <p:txBody>
          <a:bodyPr>
            <a:normAutofit fontScale="62500" lnSpcReduction="20000"/>
          </a:bodyPr>
          <a:lstStyle/>
          <a:p>
            <a:r>
              <a:rPr lang="fr-FR" b="1" i="1" u="sng" dirty="0"/>
              <a:t>Indications « historiques »</a:t>
            </a:r>
            <a:r>
              <a:rPr lang="fr-FR" dirty="0"/>
              <a:t>.</a:t>
            </a:r>
          </a:p>
          <a:p>
            <a:pPr marL="0" indent="0">
              <a:buNone/>
            </a:pPr>
            <a:endParaRPr lang="fr-FR" dirty="0"/>
          </a:p>
          <a:p>
            <a:pPr lvl="1"/>
            <a:r>
              <a:rPr lang="fr-FR" dirty="0"/>
              <a:t>Dépistage systématique de l’atrésie de l’œsophage.</a:t>
            </a:r>
          </a:p>
          <a:p>
            <a:pPr lvl="1"/>
            <a:r>
              <a:rPr lang="fr-FR" dirty="0"/>
              <a:t>Bactériologie du liquide gastrique dans les situations à risque d’IMF (jusqu’en 2017).</a:t>
            </a:r>
          </a:p>
          <a:p>
            <a:pPr lvl="1"/>
            <a:endParaRPr lang="fr-FR" dirty="0"/>
          </a:p>
          <a:p>
            <a:r>
              <a:rPr lang="fr-FR" b="1" i="1" u="sng" dirty="0"/>
              <a:t>Bases scientifiques</a:t>
            </a:r>
            <a:r>
              <a:rPr lang="fr-FR" dirty="0"/>
              <a:t>.</a:t>
            </a:r>
          </a:p>
          <a:p>
            <a:endParaRPr lang="fr-FR" dirty="0"/>
          </a:p>
          <a:p>
            <a:pPr lvl="1"/>
            <a:r>
              <a:rPr lang="fr-FR" dirty="0"/>
              <a:t>AO : intérêt du dépistage systématique par test à la seringue non démontré formellement, mais beaucoup d’arguments en faveur d’un diagnostic précoce d’une manière ou d’une autre (fausses routes et pneumopathies d’inhalation aggravent le pronostic).</a:t>
            </a:r>
          </a:p>
          <a:p>
            <a:pPr marL="457200" lvl="1" indent="0">
              <a:buNone/>
            </a:pPr>
            <a:endParaRPr lang="fr-FR" dirty="0"/>
          </a:p>
          <a:p>
            <a:pPr lvl="1"/>
            <a:r>
              <a:rPr lang="fr-FR" dirty="0"/>
              <a:t>IMF : prélèvement de liquide gastrique (chez le NN &gt; 34 SA) abandonné dans les recommandations françaises de 2017. </a:t>
            </a:r>
          </a:p>
          <a:p>
            <a:pPr marL="457200" lvl="1" indent="0">
              <a:buNone/>
            </a:pPr>
            <a:endParaRPr lang="fr-FR" dirty="0"/>
          </a:p>
          <a:p>
            <a:pPr lvl="1"/>
            <a:r>
              <a:rPr lang="fr-FR" dirty="0"/>
              <a:t>Pas de </a:t>
            </a:r>
            <a:r>
              <a:rPr lang="fr-FR" dirty="0" err="1"/>
              <a:t>recos</a:t>
            </a:r>
            <a:r>
              <a:rPr lang="fr-FR" dirty="0"/>
              <a:t> pour les moins de 34 SA :  laissé à l’appréciation des services (protocole ++)</a:t>
            </a:r>
          </a:p>
          <a:p>
            <a:pPr lvl="1"/>
            <a:endParaRPr lang="fr-FR" dirty="0"/>
          </a:p>
          <a:p>
            <a:endParaRPr lang="fr-FR" dirty="0"/>
          </a:p>
        </p:txBody>
      </p:sp>
    </p:spTree>
    <p:extLst>
      <p:ext uri="{BB962C8B-B14F-4D97-AF65-F5344CB8AC3E}">
        <p14:creationId xmlns:p14="http://schemas.microsoft.com/office/powerpoint/2010/main" val="13701244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xmlns="" id="{E097164A-60FB-354D-8993-2AC394AD15C0}"/>
              </a:ext>
            </a:extLst>
          </p:cNvPr>
          <p:cNvPicPr>
            <a:picLocks noChangeAspect="1"/>
          </p:cNvPicPr>
          <p:nvPr/>
        </p:nvPicPr>
        <p:blipFill>
          <a:blip r:embed="rId2"/>
          <a:stretch>
            <a:fillRect/>
          </a:stretch>
        </p:blipFill>
        <p:spPr>
          <a:xfrm>
            <a:off x="5259981" y="724921"/>
            <a:ext cx="3809555" cy="3546827"/>
          </a:xfrm>
          <a:prstGeom prst="rect">
            <a:avLst/>
          </a:prstGeom>
        </p:spPr>
      </p:pic>
      <p:pic>
        <p:nvPicPr>
          <p:cNvPr id="4" name="Image 3">
            <a:extLst>
              <a:ext uri="{FF2B5EF4-FFF2-40B4-BE49-F238E27FC236}">
                <a16:creationId xmlns:a16="http://schemas.microsoft.com/office/drawing/2014/main" xmlns="" id="{E10DF21F-FEED-3843-884D-260E390157E6}"/>
              </a:ext>
            </a:extLst>
          </p:cNvPr>
          <p:cNvPicPr>
            <a:picLocks noChangeAspect="1"/>
          </p:cNvPicPr>
          <p:nvPr/>
        </p:nvPicPr>
        <p:blipFill>
          <a:blip r:embed="rId3"/>
          <a:stretch>
            <a:fillRect/>
          </a:stretch>
        </p:blipFill>
        <p:spPr>
          <a:xfrm>
            <a:off x="4445000" y="3302000"/>
            <a:ext cx="254000" cy="254000"/>
          </a:xfrm>
          <a:prstGeom prst="rect">
            <a:avLst/>
          </a:prstGeom>
        </p:spPr>
      </p:pic>
      <p:pic>
        <p:nvPicPr>
          <p:cNvPr id="5" name="Image 4">
            <a:extLst>
              <a:ext uri="{FF2B5EF4-FFF2-40B4-BE49-F238E27FC236}">
                <a16:creationId xmlns:a16="http://schemas.microsoft.com/office/drawing/2014/main" xmlns="" id="{0570B95F-2F43-454F-B993-79721F2847CF}"/>
              </a:ext>
            </a:extLst>
          </p:cNvPr>
          <p:cNvPicPr>
            <a:picLocks noChangeAspect="1"/>
          </p:cNvPicPr>
          <p:nvPr/>
        </p:nvPicPr>
        <p:blipFill>
          <a:blip r:embed="rId3"/>
          <a:stretch>
            <a:fillRect/>
          </a:stretch>
        </p:blipFill>
        <p:spPr>
          <a:xfrm>
            <a:off x="4597400" y="3454400"/>
            <a:ext cx="254000" cy="254000"/>
          </a:xfrm>
          <a:prstGeom prst="rect">
            <a:avLst/>
          </a:prstGeom>
        </p:spPr>
      </p:pic>
      <p:pic>
        <p:nvPicPr>
          <p:cNvPr id="7" name="Image 6">
            <a:extLst>
              <a:ext uri="{FF2B5EF4-FFF2-40B4-BE49-F238E27FC236}">
                <a16:creationId xmlns:a16="http://schemas.microsoft.com/office/drawing/2014/main" xmlns="" id="{F5F71686-5062-9F4A-BF27-B0F9148DE6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8" y="908720"/>
            <a:ext cx="5016748" cy="3363028"/>
          </a:xfrm>
          <a:prstGeom prst="rect">
            <a:avLst/>
          </a:prstGeom>
        </p:spPr>
      </p:pic>
      <p:sp>
        <p:nvSpPr>
          <p:cNvPr id="8" name="ZoneTexte 7">
            <a:extLst>
              <a:ext uri="{FF2B5EF4-FFF2-40B4-BE49-F238E27FC236}">
                <a16:creationId xmlns:a16="http://schemas.microsoft.com/office/drawing/2014/main" xmlns="" id="{8D614D1B-50F8-AD48-8427-0B26702F0C82}"/>
              </a:ext>
            </a:extLst>
          </p:cNvPr>
          <p:cNvSpPr txBox="1"/>
          <p:nvPr/>
        </p:nvSpPr>
        <p:spPr>
          <a:xfrm>
            <a:off x="611560" y="5157192"/>
            <a:ext cx="8039709" cy="1200329"/>
          </a:xfrm>
          <a:prstGeom prst="rect">
            <a:avLst/>
          </a:prstGeom>
          <a:noFill/>
        </p:spPr>
        <p:txBody>
          <a:bodyPr wrap="square" rtlCol="0">
            <a:spAutoFit/>
          </a:bodyPr>
          <a:lstStyle/>
          <a:p>
            <a:r>
              <a:rPr lang="fr-FR" sz="2400" b="1" i="1" u="sng" dirty="0"/>
              <a:t>Atrésie de l’œsophage </a:t>
            </a:r>
            <a:r>
              <a:rPr lang="fr-FR" sz="2400" dirty="0"/>
              <a:t>: </a:t>
            </a:r>
          </a:p>
          <a:p>
            <a:endParaRPr lang="fr-FR" sz="2400" dirty="0"/>
          </a:p>
          <a:p>
            <a:r>
              <a:rPr lang="fr-FR" sz="2400" dirty="0"/>
              <a:t>1/3000 naissances, syndromique dans un cas sur deux.</a:t>
            </a:r>
          </a:p>
        </p:txBody>
      </p:sp>
    </p:spTree>
    <p:extLst>
      <p:ext uri="{BB962C8B-B14F-4D97-AF65-F5344CB8AC3E}">
        <p14:creationId xmlns:p14="http://schemas.microsoft.com/office/powerpoint/2010/main" val="2479404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Théorie de l’attachement</a:t>
            </a:r>
          </a:p>
        </p:txBody>
      </p:sp>
      <p:sp>
        <p:nvSpPr>
          <p:cNvPr id="3" name="Espace réservé du contenu 2"/>
          <p:cNvSpPr>
            <a:spLocks noGrp="1"/>
          </p:cNvSpPr>
          <p:nvPr>
            <p:ph idx="1"/>
          </p:nvPr>
        </p:nvSpPr>
        <p:spPr>
          <a:xfrm>
            <a:off x="457200" y="2276872"/>
            <a:ext cx="8507288" cy="4137323"/>
          </a:xfrm>
        </p:spPr>
        <p:txBody>
          <a:bodyPr>
            <a:normAutofit fontScale="77500" lnSpcReduction="20000"/>
          </a:bodyPr>
          <a:lstStyle/>
          <a:p>
            <a:r>
              <a:rPr lang="fr-FR" dirty="0"/>
              <a:t>Elaborée dans les années 1970 par John Bowlby. (1907-1990).</a:t>
            </a:r>
          </a:p>
          <a:p>
            <a:pPr marL="0" indent="0">
              <a:buNone/>
            </a:pPr>
            <a:endParaRPr lang="fr-FR" dirty="0"/>
          </a:p>
          <a:p>
            <a:r>
              <a:rPr lang="fr-FR" dirty="0"/>
              <a:t>Dès sa naissance, le bébé va s’attacher aux adultes qui l’élèvent (</a:t>
            </a:r>
            <a:r>
              <a:rPr lang="fr-FR" dirty="0" err="1"/>
              <a:t>caregivers</a:t>
            </a:r>
            <a:r>
              <a:rPr lang="fr-FR" dirty="0"/>
              <a:t>) et en particulier à sa figure principale d’attachement (en règle sa mère).</a:t>
            </a:r>
          </a:p>
          <a:p>
            <a:pPr marL="0" indent="0">
              <a:buNone/>
            </a:pPr>
            <a:endParaRPr lang="fr-FR" dirty="0"/>
          </a:p>
          <a:p>
            <a:r>
              <a:rPr lang="fr-FR" dirty="0"/>
              <a:t>Schéma comportemental ancestral dont l’objectif « biologique » est d’augmenter les chances de survie de l’enfant en se rapprochant d’un adulte supposé « bienveillant » à son égard, qui va prendre soin de lui et le protéger des menaces extérieures.</a:t>
            </a:r>
          </a:p>
          <a:p>
            <a:pPr marL="0" indent="0">
              <a:buNone/>
            </a:pPr>
            <a:endParaRPr lang="fr-FR" dirty="0"/>
          </a:p>
          <a:p>
            <a:endParaRPr lang="fr-FR" dirty="0"/>
          </a:p>
          <a:p>
            <a:endParaRPr lang="fr-FR"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18593" y="32319"/>
            <a:ext cx="1425407"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841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A7D037AC-CFB2-F64D-B86D-3FE8FAFD6066}"/>
              </a:ext>
            </a:extLst>
          </p:cNvPr>
          <p:cNvSpPr>
            <a:spLocks noGrp="1"/>
          </p:cNvSpPr>
          <p:nvPr>
            <p:ph type="title"/>
          </p:nvPr>
        </p:nvSpPr>
        <p:spPr/>
        <p:txBody>
          <a:bodyPr>
            <a:normAutofit fontScale="90000"/>
          </a:bodyPr>
          <a:lstStyle/>
          <a:p>
            <a:r>
              <a:rPr lang="fr-FR" dirty="0"/>
              <a:t>Test de la seringue /aspiration gastrique ?</a:t>
            </a:r>
          </a:p>
        </p:txBody>
      </p:sp>
      <p:sp>
        <p:nvSpPr>
          <p:cNvPr id="3" name="Espace réservé du contenu 2">
            <a:extLst>
              <a:ext uri="{FF2B5EF4-FFF2-40B4-BE49-F238E27FC236}">
                <a16:creationId xmlns:a16="http://schemas.microsoft.com/office/drawing/2014/main" xmlns="" id="{57EE7030-C842-1349-B8BB-48993B917BE4}"/>
              </a:ext>
            </a:extLst>
          </p:cNvPr>
          <p:cNvSpPr>
            <a:spLocks noGrp="1"/>
          </p:cNvSpPr>
          <p:nvPr>
            <p:ph idx="1"/>
          </p:nvPr>
        </p:nvSpPr>
        <p:spPr/>
        <p:txBody>
          <a:bodyPr>
            <a:normAutofit/>
          </a:bodyPr>
          <a:lstStyle/>
          <a:p>
            <a:r>
              <a:rPr lang="fr-FR" sz="2400" b="1" i="1" u="sng" dirty="0"/>
              <a:t>Indications actuelles du test de la seringue </a:t>
            </a:r>
            <a:r>
              <a:rPr lang="fr-FR" sz="2400" dirty="0"/>
              <a:t>:</a:t>
            </a:r>
          </a:p>
          <a:p>
            <a:pPr lvl="1"/>
            <a:r>
              <a:rPr lang="fr-FR" sz="2000" dirty="0"/>
              <a:t>Diagnostic orienté (et non plus dépistage systématique) de l’atrésie de l’œsophage.</a:t>
            </a:r>
          </a:p>
          <a:p>
            <a:pPr lvl="2"/>
            <a:r>
              <a:rPr lang="fr-FR" sz="1800" dirty="0"/>
              <a:t>Suspicion AO au DAN : hydramnios, petit estomac, visualisation d’un cul de sac œsophagien...</a:t>
            </a:r>
          </a:p>
          <a:p>
            <a:pPr lvl="2"/>
            <a:r>
              <a:rPr lang="fr-FR" sz="1800" dirty="0"/>
              <a:t>Présence d’autres malformations (imperforation anale ++)</a:t>
            </a:r>
          </a:p>
          <a:p>
            <a:pPr lvl="2"/>
            <a:r>
              <a:rPr lang="fr-FR" sz="1800" dirty="0"/>
              <a:t>Stase salivaire, BB qui « mousse » ou qui tousse.</a:t>
            </a:r>
          </a:p>
          <a:p>
            <a:pPr lvl="2"/>
            <a:r>
              <a:rPr lang="fr-FR" sz="1800" dirty="0"/>
              <a:t>Problème à la première alimentation (toux, vomissement, fausse route).</a:t>
            </a:r>
            <a:endParaRPr lang="fr-FR" sz="2000" dirty="0"/>
          </a:p>
        </p:txBody>
      </p:sp>
      <p:sp>
        <p:nvSpPr>
          <p:cNvPr id="6" name="Rectangle 5">
            <a:extLst>
              <a:ext uri="{FF2B5EF4-FFF2-40B4-BE49-F238E27FC236}">
                <a16:creationId xmlns:a16="http://schemas.microsoft.com/office/drawing/2014/main" xmlns="" id="{89EACB69-ECB4-8F4C-AF58-7EF1EC545702}"/>
              </a:ext>
            </a:extLst>
          </p:cNvPr>
          <p:cNvSpPr/>
          <p:nvPr/>
        </p:nvSpPr>
        <p:spPr>
          <a:xfrm>
            <a:off x="611560" y="4941167"/>
            <a:ext cx="7992888" cy="1184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HAS 2017 : « Le dépistage systématique n’est plus recommandé, mais s’il n’est pas réalisé, un protocole formalisé de surveillance du NN est nécessaire, et la première tétée doit être réalisée sous la surveillance d’un soignant ».</a:t>
            </a:r>
          </a:p>
        </p:txBody>
      </p:sp>
    </p:spTree>
    <p:extLst>
      <p:ext uri="{BB962C8B-B14F-4D97-AF65-F5344CB8AC3E}">
        <p14:creationId xmlns:p14="http://schemas.microsoft.com/office/powerpoint/2010/main" val="32584056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255D1DA-3FF5-1D4C-8AE3-A31CC8BF4F1A}"/>
              </a:ext>
            </a:extLst>
          </p:cNvPr>
          <p:cNvSpPr>
            <a:spLocks noGrp="1"/>
          </p:cNvSpPr>
          <p:nvPr>
            <p:ph type="title"/>
          </p:nvPr>
        </p:nvSpPr>
        <p:spPr/>
        <p:txBody>
          <a:bodyPr>
            <a:normAutofit fontScale="90000"/>
          </a:bodyPr>
          <a:lstStyle/>
          <a:p>
            <a:r>
              <a:rPr lang="fr-FR" dirty="0"/>
              <a:t>Vérification de la perméabilité des choanes par sonde ?</a:t>
            </a:r>
          </a:p>
        </p:txBody>
      </p:sp>
      <p:sp>
        <p:nvSpPr>
          <p:cNvPr id="3" name="Espace réservé du contenu 2">
            <a:extLst>
              <a:ext uri="{FF2B5EF4-FFF2-40B4-BE49-F238E27FC236}">
                <a16:creationId xmlns:a16="http://schemas.microsoft.com/office/drawing/2014/main" xmlns="" id="{103D4EC4-FB8F-3946-84CC-52C3AA6B8C87}"/>
              </a:ext>
            </a:extLst>
          </p:cNvPr>
          <p:cNvSpPr>
            <a:spLocks noGrp="1"/>
          </p:cNvSpPr>
          <p:nvPr>
            <p:ph idx="1"/>
          </p:nvPr>
        </p:nvSpPr>
        <p:spPr>
          <a:xfrm>
            <a:off x="457200" y="1600201"/>
            <a:ext cx="5266928" cy="4925143"/>
          </a:xfrm>
        </p:spPr>
        <p:txBody>
          <a:bodyPr>
            <a:normAutofit fontScale="92500"/>
          </a:bodyPr>
          <a:lstStyle/>
          <a:p>
            <a:r>
              <a:rPr lang="fr-FR" sz="2600" b="1" i="1" u="sng" dirty="0"/>
              <a:t>Indication « historique »</a:t>
            </a:r>
            <a:r>
              <a:rPr lang="fr-FR" sz="2600" dirty="0"/>
              <a:t>.</a:t>
            </a:r>
          </a:p>
          <a:p>
            <a:pPr lvl="1"/>
            <a:r>
              <a:rPr lang="fr-FR" sz="2200" dirty="0"/>
              <a:t>Vérification systématique à la naissance pour rechercher une atrésie des choanes (uni ou bilatérale).</a:t>
            </a:r>
            <a:endParaRPr lang="fr-FR" sz="2600" b="1" i="1" u="sng" dirty="0"/>
          </a:p>
          <a:p>
            <a:r>
              <a:rPr lang="fr-FR" sz="2600" b="1" i="1" u="sng" dirty="0"/>
              <a:t>Mais</a:t>
            </a:r>
            <a:r>
              <a:rPr lang="fr-FR" sz="2600" dirty="0"/>
              <a:t>.</a:t>
            </a:r>
          </a:p>
          <a:p>
            <a:pPr lvl="1"/>
            <a:r>
              <a:rPr lang="fr-FR" sz="2200" dirty="0"/>
              <a:t>Une atrésie des choanes bilatérales est extrêmement rare et toujours symptomatique dès la naissance.</a:t>
            </a:r>
          </a:p>
          <a:p>
            <a:pPr marL="457200" lvl="1" indent="0">
              <a:buNone/>
            </a:pPr>
            <a:endParaRPr lang="fr-FR" sz="2200" dirty="0"/>
          </a:p>
          <a:p>
            <a:pPr lvl="1"/>
            <a:r>
              <a:rPr lang="fr-FR" sz="2200" dirty="0"/>
              <a:t>Une atrésie unilatérale (asymptomatique) peut être diagnostiquée  plus tard pendant le séjour en maternité par des moyens moins  invasifs (miroir ou coton, DRP au sérum physiologique).</a:t>
            </a:r>
          </a:p>
          <a:p>
            <a:pPr marL="457200" lvl="1" indent="0">
              <a:buNone/>
            </a:pPr>
            <a:endParaRPr lang="fr-FR" sz="2200" dirty="0"/>
          </a:p>
          <a:p>
            <a:endParaRPr lang="fr-FR" dirty="0"/>
          </a:p>
        </p:txBody>
      </p:sp>
      <p:pic>
        <p:nvPicPr>
          <p:cNvPr id="5" name="Image 4">
            <a:extLst>
              <a:ext uri="{FF2B5EF4-FFF2-40B4-BE49-F238E27FC236}">
                <a16:creationId xmlns:a16="http://schemas.microsoft.com/office/drawing/2014/main" xmlns="" id="{2C75E438-6CE7-9546-9F73-78A54B5F43B7}"/>
              </a:ext>
            </a:extLst>
          </p:cNvPr>
          <p:cNvPicPr>
            <a:picLocks noChangeAspect="1"/>
          </p:cNvPicPr>
          <p:nvPr/>
        </p:nvPicPr>
        <p:blipFill>
          <a:blip r:embed="rId3"/>
          <a:stretch>
            <a:fillRect/>
          </a:stretch>
        </p:blipFill>
        <p:spPr>
          <a:xfrm>
            <a:off x="6084168" y="1772816"/>
            <a:ext cx="2797867" cy="2599789"/>
          </a:xfrm>
          <a:prstGeom prst="rect">
            <a:avLst/>
          </a:prstGeom>
        </p:spPr>
      </p:pic>
    </p:spTree>
    <p:extLst>
      <p:ext uri="{BB962C8B-B14F-4D97-AF65-F5344CB8AC3E}">
        <p14:creationId xmlns:p14="http://schemas.microsoft.com/office/powerpoint/2010/main" val="18979502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a:extLst>
              <a:ext uri="{FF2B5EF4-FFF2-40B4-BE49-F238E27FC236}">
                <a16:creationId xmlns:a16="http://schemas.microsoft.com/office/drawing/2014/main" xmlns="" id="{390BC156-44CA-B745-A8C2-A3524AAD2DFB}"/>
              </a:ext>
            </a:extLst>
          </p:cNvPr>
          <p:cNvGraphicFramePr>
            <a:graphicFrameLocks noChangeAspect="1"/>
          </p:cNvGraphicFramePr>
          <p:nvPr>
            <p:extLst>
              <p:ext uri="{D42A27DB-BD31-4B8C-83A1-F6EECF244321}">
                <p14:modId xmlns:p14="http://schemas.microsoft.com/office/powerpoint/2010/main" val="2410163960"/>
              </p:ext>
            </p:extLst>
          </p:nvPr>
        </p:nvGraphicFramePr>
        <p:xfrm>
          <a:off x="4139952" y="278637"/>
          <a:ext cx="4488891" cy="3429439"/>
        </p:xfrm>
        <a:graphic>
          <a:graphicData uri="http://schemas.openxmlformats.org/presentationml/2006/ole">
            <mc:AlternateContent xmlns:mc="http://schemas.openxmlformats.org/markup-compatibility/2006">
              <mc:Choice xmlns:v="urn:schemas-microsoft-com:vml" Requires="v">
                <p:oleObj spid="_x0000_s2082" name="Image" r:id="rId3" imgW="4597400" imgH="3683000" progId="Photoshop.Image.6">
                  <p:embed/>
                </p:oleObj>
              </mc:Choice>
              <mc:Fallback>
                <p:oleObj name="Image" r:id="rId3" imgW="4597400" imgH="3683000" progId="Photoshop.Image.6">
                  <p:embed/>
                  <p:pic>
                    <p:nvPicPr>
                      <p:cNvPr id="115714" name="Object 2">
                        <a:extLst>
                          <a:ext uri="{FF2B5EF4-FFF2-40B4-BE49-F238E27FC236}">
                            <a16:creationId xmlns:a16="http://schemas.microsoft.com/office/drawing/2014/main" xmlns="" id="{CFB70E0B-FFB4-E941-80D1-F97C2CCA2CF0}"/>
                          </a:ext>
                        </a:extLst>
                      </p:cNvPr>
                      <p:cNvPicPr>
                        <a:picLocks noChangeAspect="1" noChangeArrowheads="1"/>
                      </p:cNvPicPr>
                      <p:nvPr/>
                    </p:nvPicPr>
                    <p:blipFill>
                      <a:blip r:embed="rId4">
                        <a:lum bright="12000" contrast="-6000"/>
                        <a:extLst>
                          <a:ext uri="{28A0092B-C50C-407E-A947-70E740481C1C}">
                            <a14:useLocalDpi xmlns:a14="http://schemas.microsoft.com/office/drawing/2010/main" val="0"/>
                          </a:ext>
                        </a:extLst>
                      </a:blip>
                      <a:srcRect/>
                      <a:stretch>
                        <a:fillRect/>
                      </a:stretch>
                    </p:blipFill>
                    <p:spPr bwMode="auto">
                      <a:xfrm>
                        <a:off x="4139952" y="278637"/>
                        <a:ext cx="4488891" cy="3429439"/>
                      </a:xfrm>
                      <a:prstGeom prst="rect">
                        <a:avLst/>
                      </a:prstGeom>
                      <a:noFill/>
                      <a:ln w="28575">
                        <a:solidFill>
                          <a:schemeClr val="tx1"/>
                        </a:solidFill>
                        <a:miter lim="800000"/>
                        <a:headEnd/>
                        <a:tailEnd/>
                      </a:ln>
                      <a:effectLst/>
                    </p:spPr>
                  </p:pic>
                </p:oleObj>
              </mc:Fallback>
            </mc:AlternateContent>
          </a:graphicData>
        </a:graphic>
      </p:graphicFrame>
      <p:sp>
        <p:nvSpPr>
          <p:cNvPr id="4" name="ZoneTexte 3">
            <a:extLst>
              <a:ext uri="{FF2B5EF4-FFF2-40B4-BE49-F238E27FC236}">
                <a16:creationId xmlns:a16="http://schemas.microsoft.com/office/drawing/2014/main" xmlns="" id="{E863EE0A-7773-FA42-A510-E287884EB103}"/>
              </a:ext>
            </a:extLst>
          </p:cNvPr>
          <p:cNvSpPr txBox="1"/>
          <p:nvPr/>
        </p:nvSpPr>
        <p:spPr>
          <a:xfrm>
            <a:off x="5148064" y="3861048"/>
            <a:ext cx="2690801" cy="369332"/>
          </a:xfrm>
          <a:prstGeom prst="rect">
            <a:avLst/>
          </a:prstGeom>
          <a:noFill/>
        </p:spPr>
        <p:txBody>
          <a:bodyPr wrap="none" rtlCol="0">
            <a:spAutoFit/>
          </a:bodyPr>
          <a:lstStyle/>
          <a:p>
            <a:r>
              <a:rPr lang="fr-FR" dirty="0"/>
              <a:t>Photo Dr G </a:t>
            </a:r>
            <a:r>
              <a:rPr lang="fr-FR" dirty="0" err="1"/>
              <a:t>Gremmo-Feger</a:t>
            </a:r>
            <a:endParaRPr lang="fr-FR" dirty="0"/>
          </a:p>
        </p:txBody>
      </p:sp>
      <p:sp>
        <p:nvSpPr>
          <p:cNvPr id="5" name="Rectangle 4">
            <a:extLst>
              <a:ext uri="{FF2B5EF4-FFF2-40B4-BE49-F238E27FC236}">
                <a16:creationId xmlns:a16="http://schemas.microsoft.com/office/drawing/2014/main" xmlns="" id="{F2C3A47E-C634-B548-8416-0441517B4C1B}"/>
              </a:ext>
            </a:extLst>
          </p:cNvPr>
          <p:cNvSpPr/>
          <p:nvPr/>
        </p:nvSpPr>
        <p:spPr>
          <a:xfrm>
            <a:off x="344590" y="1052736"/>
            <a:ext cx="3075282" cy="2308324"/>
          </a:xfrm>
          <a:prstGeom prst="rect">
            <a:avLst/>
          </a:prstGeom>
        </p:spPr>
        <p:txBody>
          <a:bodyPr wrap="square">
            <a:spAutoFit/>
          </a:bodyPr>
          <a:lstStyle/>
          <a:p>
            <a:r>
              <a:rPr lang="fr-FR" sz="2600" b="1" i="1" u="sng" dirty="0"/>
              <a:t>Recommandation actuelle (HAS 2017) :</a:t>
            </a:r>
          </a:p>
          <a:p>
            <a:endParaRPr lang="fr-FR" sz="2600" b="1" i="1" u="sng" dirty="0"/>
          </a:p>
          <a:p>
            <a:r>
              <a:rPr lang="fr-FR" sz="2200" dirty="0"/>
              <a:t>Dépistage systématique par passage de sonde non recommandé.</a:t>
            </a:r>
          </a:p>
        </p:txBody>
      </p:sp>
      <p:sp>
        <p:nvSpPr>
          <p:cNvPr id="6" name="Rectangle 5">
            <a:extLst>
              <a:ext uri="{FF2B5EF4-FFF2-40B4-BE49-F238E27FC236}">
                <a16:creationId xmlns:a16="http://schemas.microsoft.com/office/drawing/2014/main" xmlns="" id="{C320685D-D1DC-2243-ACFB-A980F49B6CFD}"/>
              </a:ext>
            </a:extLst>
          </p:cNvPr>
          <p:cNvSpPr/>
          <p:nvPr/>
        </p:nvSpPr>
        <p:spPr>
          <a:xfrm>
            <a:off x="323528" y="4653136"/>
            <a:ext cx="8496944" cy="19225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Attention sécurité ! :</a:t>
            </a:r>
          </a:p>
          <a:p>
            <a:pPr algn="ctr"/>
            <a:endParaRPr lang="fr-FR" sz="2000" dirty="0"/>
          </a:p>
          <a:p>
            <a:pPr algn="ctr"/>
            <a:r>
              <a:rPr lang="fr-FR" sz="2000" dirty="0"/>
              <a:t>La perméabilité des choanes peut être vérifiée avant le transfert en service, ou à l’examen du J2, par méthode non invasive </a:t>
            </a:r>
          </a:p>
          <a:p>
            <a:pPr algn="ctr"/>
            <a:r>
              <a:rPr lang="fr-FR" sz="2000" dirty="0"/>
              <a:t>(protocole + traçabilité dans dossier néonatal). </a:t>
            </a:r>
          </a:p>
        </p:txBody>
      </p:sp>
    </p:spTree>
    <p:extLst>
      <p:ext uri="{BB962C8B-B14F-4D97-AF65-F5344CB8AC3E}">
        <p14:creationId xmlns:p14="http://schemas.microsoft.com/office/powerpoint/2010/main" val="5328776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EF4AF5D-A875-044D-8C51-23A7A206D5D2}"/>
              </a:ext>
            </a:extLst>
          </p:cNvPr>
          <p:cNvSpPr>
            <a:spLocks noGrp="1"/>
          </p:cNvSpPr>
          <p:nvPr>
            <p:ph type="title"/>
          </p:nvPr>
        </p:nvSpPr>
        <p:spPr/>
        <p:txBody>
          <a:bodyPr>
            <a:noAutofit/>
          </a:bodyPr>
          <a:lstStyle/>
          <a:p>
            <a:r>
              <a:rPr lang="fr-FR" sz="3600" dirty="0"/>
              <a:t>Vérification de la perméabilité de l’anus ?</a:t>
            </a:r>
          </a:p>
        </p:txBody>
      </p:sp>
      <p:sp>
        <p:nvSpPr>
          <p:cNvPr id="3" name="Espace réservé du contenu 2">
            <a:extLst>
              <a:ext uri="{FF2B5EF4-FFF2-40B4-BE49-F238E27FC236}">
                <a16:creationId xmlns:a16="http://schemas.microsoft.com/office/drawing/2014/main" xmlns="" id="{31265058-ECFF-EC47-8DF4-8C4AFBA68993}"/>
              </a:ext>
            </a:extLst>
          </p:cNvPr>
          <p:cNvSpPr>
            <a:spLocks noGrp="1"/>
          </p:cNvSpPr>
          <p:nvPr>
            <p:ph idx="1"/>
          </p:nvPr>
        </p:nvSpPr>
        <p:spPr>
          <a:xfrm>
            <a:off x="457200" y="1452416"/>
            <a:ext cx="8229600" cy="4133055"/>
          </a:xfrm>
        </p:spPr>
        <p:txBody>
          <a:bodyPr>
            <a:normAutofit fontScale="70000" lnSpcReduction="20000"/>
          </a:bodyPr>
          <a:lstStyle/>
          <a:p>
            <a:r>
              <a:rPr lang="fr-FR" b="1" i="1" u="sng" dirty="0"/>
              <a:t>Indication « historique »</a:t>
            </a:r>
            <a:r>
              <a:rPr lang="fr-FR" dirty="0"/>
              <a:t>.</a:t>
            </a:r>
          </a:p>
          <a:p>
            <a:pPr lvl="1"/>
            <a:r>
              <a:rPr lang="fr-FR" dirty="0"/>
              <a:t>Vérification systématique à la naissance de la perméabilité de l’anus : dépistage d’une imperforation anale.</a:t>
            </a:r>
          </a:p>
          <a:p>
            <a:pPr lvl="1"/>
            <a:r>
              <a:rPr lang="fr-FR" dirty="0"/>
              <a:t>Objectif : diagnostic précoce pour limiter le risque de complications (entérocolites ...).</a:t>
            </a:r>
          </a:p>
          <a:p>
            <a:pPr marL="457200" lvl="1" indent="0">
              <a:buNone/>
            </a:pPr>
            <a:endParaRPr lang="fr-FR" dirty="0"/>
          </a:p>
          <a:p>
            <a:r>
              <a:rPr lang="fr-FR" b="1" i="1" u="sng" dirty="0"/>
              <a:t>Données actuelles</a:t>
            </a:r>
            <a:r>
              <a:rPr lang="fr-FR" dirty="0"/>
              <a:t>.</a:t>
            </a:r>
          </a:p>
          <a:p>
            <a:pPr lvl="1"/>
            <a:r>
              <a:rPr lang="fr-FR" dirty="0"/>
              <a:t>Malformations </a:t>
            </a:r>
            <a:r>
              <a:rPr lang="fr-FR" dirty="0" err="1"/>
              <a:t>ano</a:t>
            </a:r>
            <a:r>
              <a:rPr lang="fr-FR" dirty="0"/>
              <a:t>-rectales (MAR) plutôt que imperforation anale.</a:t>
            </a:r>
          </a:p>
          <a:p>
            <a:pPr lvl="1"/>
            <a:r>
              <a:rPr lang="fr-FR" dirty="0"/>
              <a:t>Diagnostic par examen minutieux de la région périnéale (non urgent à la naissance).</a:t>
            </a:r>
          </a:p>
          <a:p>
            <a:pPr lvl="1"/>
            <a:r>
              <a:rPr lang="fr-FR" dirty="0"/>
              <a:t>Si présence d’un sphincter anal et d’un orifice, en bonne position, inutile d’introduire une sonde (vérifier émission de </a:t>
            </a:r>
            <a:r>
              <a:rPr lang="fr-FR" dirty="0" err="1"/>
              <a:t>méco</a:t>
            </a:r>
            <a:r>
              <a:rPr lang="fr-FR" dirty="0"/>
              <a:t> avant H24).</a:t>
            </a:r>
          </a:p>
          <a:p>
            <a:pPr lvl="1"/>
            <a:r>
              <a:rPr lang="fr-FR" dirty="0"/>
              <a:t>Si anomalie (absence de sphincter, d’orifice, ou malposition) : contact pédiatre et </a:t>
            </a:r>
            <a:r>
              <a:rPr lang="fr-FR" dirty="0" err="1"/>
              <a:t>chir</a:t>
            </a:r>
            <a:r>
              <a:rPr lang="fr-FR" dirty="0"/>
              <a:t> infantile pour CAT.</a:t>
            </a:r>
          </a:p>
          <a:p>
            <a:pPr marL="0" indent="0">
              <a:buNone/>
            </a:pPr>
            <a:endParaRPr lang="fr-FR" dirty="0"/>
          </a:p>
        </p:txBody>
      </p:sp>
      <p:sp>
        <p:nvSpPr>
          <p:cNvPr id="4" name="Rectangle à coins arrondis 3">
            <a:extLst>
              <a:ext uri="{FF2B5EF4-FFF2-40B4-BE49-F238E27FC236}">
                <a16:creationId xmlns:a16="http://schemas.microsoft.com/office/drawing/2014/main" xmlns="" id="{ABBD00B4-C344-574B-887F-54E8B6131616}"/>
              </a:ext>
            </a:extLst>
          </p:cNvPr>
          <p:cNvSpPr/>
          <p:nvPr/>
        </p:nvSpPr>
        <p:spPr>
          <a:xfrm>
            <a:off x="457200" y="5620249"/>
            <a:ext cx="8229600" cy="9050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Passage de sonde rectale n’est plus indiqué, mais examen clinique soigneux indispensable (avant transfert en service) pour ne pas passer à côté d’une MAR.</a:t>
            </a:r>
          </a:p>
        </p:txBody>
      </p:sp>
    </p:spTree>
    <p:extLst>
      <p:ext uri="{BB962C8B-B14F-4D97-AF65-F5344CB8AC3E}">
        <p14:creationId xmlns:p14="http://schemas.microsoft.com/office/powerpoint/2010/main" val="35712547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MAR chez la fille</a:t>
            </a:r>
          </a:p>
        </p:txBody>
      </p:sp>
      <p:pic>
        <p:nvPicPr>
          <p:cNvPr id="8196" name="Picture 4" descr="C:\Documents and Settings\fr-sauvat\Bureau\DOCUMENTS\Presentation PP\Malformation ano-rectale\Basse fille\Cut back2.JPG"/>
          <p:cNvPicPr>
            <a:picLocks noChangeAspect="1" noChangeArrowheads="1"/>
          </p:cNvPicPr>
          <p:nvPr/>
        </p:nvPicPr>
        <p:blipFill>
          <a:blip r:embed="rId2" cstate="print"/>
          <a:srcRect/>
          <a:stretch>
            <a:fillRect/>
          </a:stretch>
        </p:blipFill>
        <p:spPr bwMode="auto">
          <a:xfrm>
            <a:off x="142843" y="1571612"/>
            <a:ext cx="1944749" cy="2592998"/>
          </a:xfrm>
          <a:prstGeom prst="rect">
            <a:avLst/>
          </a:prstGeom>
          <a:noFill/>
        </p:spPr>
      </p:pic>
      <p:pic>
        <p:nvPicPr>
          <p:cNvPr id="8" name="Picture 5" descr="C:\Users\jean luc\Documents\classif mar\Basse fille\Pauline MARB04.JPG"/>
          <p:cNvPicPr>
            <a:picLocks noChangeAspect="1" noChangeArrowheads="1"/>
          </p:cNvPicPr>
          <p:nvPr/>
        </p:nvPicPr>
        <p:blipFill>
          <a:blip r:embed="rId3" cstate="print"/>
          <a:srcRect l="2777" t="16666" r="4166" b="16667"/>
          <a:stretch>
            <a:fillRect/>
          </a:stretch>
        </p:blipFill>
        <p:spPr bwMode="auto">
          <a:xfrm>
            <a:off x="167156" y="4318584"/>
            <a:ext cx="2324886" cy="2220705"/>
          </a:xfrm>
          <a:prstGeom prst="rect">
            <a:avLst/>
          </a:prstGeom>
          <a:noFill/>
          <a:ln w="9525">
            <a:noFill/>
            <a:miter lim="800000"/>
            <a:headEnd/>
            <a:tailEnd/>
          </a:ln>
        </p:spPr>
      </p:pic>
      <p:pic>
        <p:nvPicPr>
          <p:cNvPr id="9" name="Picture 2" descr="F:\phot medjlm\MAR\cloaq,riziki(2).JPG">
            <a:extLst>
              <a:ext uri="{FF2B5EF4-FFF2-40B4-BE49-F238E27FC236}">
                <a16:creationId xmlns:a16="http://schemas.microsoft.com/office/drawing/2014/main" xmlns="" id="{BAEFC0C9-ADC1-6745-91C2-F92300F979AE}"/>
              </a:ext>
            </a:extLst>
          </p:cNvPr>
          <p:cNvPicPr>
            <a:picLocks noChangeAspect="1" noChangeArrowheads="1"/>
          </p:cNvPicPr>
          <p:nvPr/>
        </p:nvPicPr>
        <p:blipFill>
          <a:blip r:embed="rId4" cstate="print"/>
          <a:srcRect b="9508"/>
          <a:stretch>
            <a:fillRect/>
          </a:stretch>
        </p:blipFill>
        <p:spPr bwMode="auto">
          <a:xfrm>
            <a:off x="3383256" y="1392462"/>
            <a:ext cx="2940587" cy="3548058"/>
          </a:xfrm>
          <a:prstGeom prst="rect">
            <a:avLst/>
          </a:prstGeom>
          <a:noFill/>
          <a:ln w="9525">
            <a:noFill/>
            <a:miter lim="800000"/>
            <a:headEnd/>
            <a:tailEnd/>
          </a:ln>
        </p:spPr>
      </p:pic>
      <p:sp>
        <p:nvSpPr>
          <p:cNvPr id="7" name="ZoneTexte 6">
            <a:extLst>
              <a:ext uri="{FF2B5EF4-FFF2-40B4-BE49-F238E27FC236}">
                <a16:creationId xmlns:a16="http://schemas.microsoft.com/office/drawing/2014/main" xmlns="" id="{B46E8376-4D3C-224C-9DBB-AA03A965A4D9}"/>
              </a:ext>
            </a:extLst>
          </p:cNvPr>
          <p:cNvSpPr txBox="1"/>
          <p:nvPr/>
        </p:nvSpPr>
        <p:spPr>
          <a:xfrm>
            <a:off x="238627" y="848294"/>
            <a:ext cx="1129027" cy="646331"/>
          </a:xfrm>
          <a:prstGeom prst="rect">
            <a:avLst/>
          </a:prstGeom>
          <a:noFill/>
        </p:spPr>
        <p:txBody>
          <a:bodyPr wrap="none" rtlCol="0">
            <a:spAutoFit/>
          </a:bodyPr>
          <a:lstStyle/>
          <a:p>
            <a:r>
              <a:rPr lang="fr-FR" dirty="0"/>
              <a:t>Anus</a:t>
            </a:r>
          </a:p>
          <a:p>
            <a:r>
              <a:rPr lang="fr-FR" dirty="0"/>
              <a:t>Ante posé</a:t>
            </a:r>
          </a:p>
        </p:txBody>
      </p:sp>
      <p:sp>
        <p:nvSpPr>
          <p:cNvPr id="10" name="ZoneTexte 9">
            <a:extLst>
              <a:ext uri="{FF2B5EF4-FFF2-40B4-BE49-F238E27FC236}">
                <a16:creationId xmlns:a16="http://schemas.microsoft.com/office/drawing/2014/main" xmlns="" id="{8B373E87-8B6F-8148-8F85-9B4104D8989A}"/>
              </a:ext>
            </a:extLst>
          </p:cNvPr>
          <p:cNvSpPr txBox="1"/>
          <p:nvPr/>
        </p:nvSpPr>
        <p:spPr>
          <a:xfrm>
            <a:off x="2627784" y="6170635"/>
            <a:ext cx="1439818" cy="369332"/>
          </a:xfrm>
          <a:prstGeom prst="rect">
            <a:avLst/>
          </a:prstGeom>
          <a:noFill/>
        </p:spPr>
        <p:txBody>
          <a:bodyPr wrap="none" rtlCol="0">
            <a:spAutoFit/>
          </a:bodyPr>
          <a:lstStyle/>
          <a:p>
            <a:r>
              <a:rPr lang="fr-FR" dirty="0"/>
              <a:t>Anus vulvaire</a:t>
            </a:r>
          </a:p>
        </p:txBody>
      </p:sp>
      <p:sp>
        <p:nvSpPr>
          <p:cNvPr id="11" name="ZoneTexte 10">
            <a:extLst>
              <a:ext uri="{FF2B5EF4-FFF2-40B4-BE49-F238E27FC236}">
                <a16:creationId xmlns:a16="http://schemas.microsoft.com/office/drawing/2014/main" xmlns="" id="{95F15F8E-E0FF-9A4F-9B7C-C48C5BD67B1A}"/>
              </a:ext>
            </a:extLst>
          </p:cNvPr>
          <p:cNvSpPr txBox="1"/>
          <p:nvPr/>
        </p:nvSpPr>
        <p:spPr>
          <a:xfrm>
            <a:off x="6437712" y="4318584"/>
            <a:ext cx="2467342" cy="369332"/>
          </a:xfrm>
          <a:prstGeom prst="rect">
            <a:avLst/>
          </a:prstGeom>
          <a:noFill/>
        </p:spPr>
        <p:txBody>
          <a:bodyPr wrap="none" rtlCol="0">
            <a:spAutoFit/>
          </a:bodyPr>
          <a:lstStyle/>
          <a:p>
            <a:r>
              <a:rPr lang="fr-FR" dirty="0"/>
              <a:t>Cloaque (un seul orifice)</a:t>
            </a:r>
          </a:p>
        </p:txBody>
      </p:sp>
      <p:pic>
        <p:nvPicPr>
          <p:cNvPr id="13" name="Picture 5">
            <a:extLst>
              <a:ext uri="{FF2B5EF4-FFF2-40B4-BE49-F238E27FC236}">
                <a16:creationId xmlns:a16="http://schemas.microsoft.com/office/drawing/2014/main" xmlns="" id="{B117E998-BEAA-8A4F-B662-9646CC536BAE}"/>
              </a:ext>
            </a:extLst>
          </p:cNvPr>
          <p:cNvPicPr>
            <a:picLocks noChangeAspect="1" noChangeArrowheads="1"/>
          </p:cNvPicPr>
          <p:nvPr/>
        </p:nvPicPr>
        <p:blipFill>
          <a:blip r:embed="rId5" cstate="print"/>
          <a:srcRect/>
          <a:stretch>
            <a:fillRect/>
          </a:stretch>
        </p:blipFill>
        <p:spPr bwMode="auto">
          <a:xfrm>
            <a:off x="6358552" y="1527812"/>
            <a:ext cx="2546502" cy="2355268"/>
          </a:xfrm>
          <a:prstGeom prst="rect">
            <a:avLst/>
          </a:prstGeom>
          <a:noFill/>
          <a:ln w="9525">
            <a:noFill/>
            <a:miter lim="800000"/>
            <a:headEnd/>
            <a:tailEnd/>
          </a:ln>
        </p:spPr>
      </p:pic>
      <p:sp>
        <p:nvSpPr>
          <p:cNvPr id="12" name="ZoneTexte 11">
            <a:extLst>
              <a:ext uri="{FF2B5EF4-FFF2-40B4-BE49-F238E27FC236}">
                <a16:creationId xmlns:a16="http://schemas.microsoft.com/office/drawing/2014/main" xmlns="" id="{6892D12E-C807-9D44-97A6-906D6804D539}"/>
              </a:ext>
            </a:extLst>
          </p:cNvPr>
          <p:cNvSpPr txBox="1"/>
          <p:nvPr/>
        </p:nvSpPr>
        <p:spPr>
          <a:xfrm>
            <a:off x="5868144" y="6021288"/>
            <a:ext cx="1920975" cy="369332"/>
          </a:xfrm>
          <a:prstGeom prst="rect">
            <a:avLst/>
          </a:prstGeom>
          <a:noFill/>
        </p:spPr>
        <p:txBody>
          <a:bodyPr wrap="none" rtlCol="0">
            <a:spAutoFit/>
          </a:bodyPr>
          <a:lstStyle/>
          <a:p>
            <a:r>
              <a:rPr lang="fr-FR" dirty="0"/>
              <a:t>Photos Pr F </a:t>
            </a:r>
            <a:r>
              <a:rPr lang="fr-FR" dirty="0" err="1"/>
              <a:t>Sauvat</a:t>
            </a:r>
            <a:endParaRPr lang="fr-FR" dirty="0"/>
          </a:p>
        </p:txBody>
      </p:sp>
    </p:spTree>
    <p:extLst>
      <p:ext uri="{BB962C8B-B14F-4D97-AF65-F5344CB8AC3E}">
        <p14:creationId xmlns:p14="http://schemas.microsoft.com/office/powerpoint/2010/main" val="21927182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MAR basse chez les garçons</a:t>
            </a:r>
          </a:p>
        </p:txBody>
      </p:sp>
      <p:sp>
        <p:nvSpPr>
          <p:cNvPr id="3" name="Espace réservé du contenu 2"/>
          <p:cNvSpPr>
            <a:spLocks noGrp="1"/>
          </p:cNvSpPr>
          <p:nvPr>
            <p:ph sz="quarter" idx="1"/>
          </p:nvPr>
        </p:nvSpPr>
        <p:spPr/>
        <p:txBody>
          <a:bodyPr/>
          <a:lstStyle/>
          <a:p>
            <a:r>
              <a:rPr lang="fr-FR" dirty="0"/>
              <a:t>Fistule périnéale </a:t>
            </a:r>
          </a:p>
        </p:txBody>
      </p:sp>
      <p:pic>
        <p:nvPicPr>
          <p:cNvPr id="5" name="Picture 2" descr="C:\Users\jean luc\Documents\classif mar\Basse garçon\dscf0580.jpg"/>
          <p:cNvPicPr>
            <a:picLocks noChangeAspect="1" noChangeArrowheads="1"/>
          </p:cNvPicPr>
          <p:nvPr/>
        </p:nvPicPr>
        <p:blipFill>
          <a:blip r:embed="rId2" cstate="print"/>
          <a:srcRect/>
          <a:stretch>
            <a:fillRect/>
          </a:stretch>
        </p:blipFill>
        <p:spPr bwMode="auto">
          <a:xfrm>
            <a:off x="423850" y="2345714"/>
            <a:ext cx="2852006" cy="3802674"/>
          </a:xfrm>
          <a:prstGeom prst="rect">
            <a:avLst/>
          </a:prstGeom>
          <a:noFill/>
          <a:ln w="9525">
            <a:noFill/>
            <a:miter lim="800000"/>
            <a:headEnd/>
            <a:tailEnd/>
          </a:ln>
        </p:spPr>
      </p:pic>
      <p:pic>
        <p:nvPicPr>
          <p:cNvPr id="10242" name="Picture 2" descr="C:\Documents and Settings\fr-sauvat\Bureau\DOCUMENTS\Presentation PP\Malformation ano-rectale\sillon meco.jpg"/>
          <p:cNvPicPr>
            <a:picLocks noChangeAspect="1" noChangeArrowheads="1"/>
          </p:cNvPicPr>
          <p:nvPr/>
        </p:nvPicPr>
        <p:blipFill>
          <a:blip r:embed="rId3" cstate="print"/>
          <a:srcRect/>
          <a:stretch>
            <a:fillRect/>
          </a:stretch>
        </p:blipFill>
        <p:spPr bwMode="auto">
          <a:xfrm>
            <a:off x="5347744" y="2285248"/>
            <a:ext cx="3372406" cy="4023477"/>
          </a:xfrm>
          <a:prstGeom prst="rect">
            <a:avLst/>
          </a:prstGeom>
          <a:noFill/>
        </p:spPr>
      </p:pic>
      <p:sp>
        <p:nvSpPr>
          <p:cNvPr id="6" name="ZoneTexte 5">
            <a:extLst>
              <a:ext uri="{FF2B5EF4-FFF2-40B4-BE49-F238E27FC236}">
                <a16:creationId xmlns:a16="http://schemas.microsoft.com/office/drawing/2014/main" xmlns="" id="{C4B84351-B155-624C-9B7B-4B7793F1CC15}"/>
              </a:ext>
            </a:extLst>
          </p:cNvPr>
          <p:cNvSpPr txBox="1"/>
          <p:nvPr/>
        </p:nvSpPr>
        <p:spPr>
          <a:xfrm>
            <a:off x="755576" y="6308725"/>
            <a:ext cx="1920975" cy="369332"/>
          </a:xfrm>
          <a:prstGeom prst="rect">
            <a:avLst/>
          </a:prstGeom>
          <a:noFill/>
        </p:spPr>
        <p:txBody>
          <a:bodyPr wrap="none" rtlCol="0">
            <a:spAutoFit/>
          </a:bodyPr>
          <a:lstStyle/>
          <a:p>
            <a:r>
              <a:rPr lang="fr-FR" dirty="0"/>
              <a:t>Photos Pr F </a:t>
            </a:r>
            <a:r>
              <a:rPr lang="fr-FR" dirty="0" err="1"/>
              <a:t>Sauvat</a:t>
            </a:r>
            <a:endParaRPr lang="fr-FR" dirty="0"/>
          </a:p>
        </p:txBody>
      </p:sp>
    </p:spTree>
    <p:extLst>
      <p:ext uri="{BB962C8B-B14F-4D97-AF65-F5344CB8AC3E}">
        <p14:creationId xmlns:p14="http://schemas.microsoft.com/office/powerpoint/2010/main" val="261457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MAR haute chez garçons</a:t>
            </a:r>
          </a:p>
        </p:txBody>
      </p:sp>
      <p:sp>
        <p:nvSpPr>
          <p:cNvPr id="3" name="Espace réservé du contenu 2"/>
          <p:cNvSpPr>
            <a:spLocks noGrp="1"/>
          </p:cNvSpPr>
          <p:nvPr>
            <p:ph sz="quarter" idx="1"/>
          </p:nvPr>
        </p:nvSpPr>
        <p:spPr/>
        <p:txBody>
          <a:bodyPr/>
          <a:lstStyle/>
          <a:p>
            <a:r>
              <a:rPr lang="fr-FR" dirty="0"/>
              <a:t>Pas de fistule à la peau</a:t>
            </a:r>
          </a:p>
          <a:p>
            <a:r>
              <a:rPr lang="fr-FR" dirty="0" err="1"/>
              <a:t>Méconiurie</a:t>
            </a:r>
            <a:r>
              <a:rPr lang="fr-FR" dirty="0"/>
              <a:t> par fistule </a:t>
            </a:r>
            <a:r>
              <a:rPr lang="fr-FR" dirty="0" err="1"/>
              <a:t>utéthrale</a:t>
            </a:r>
            <a:r>
              <a:rPr lang="fr-FR" dirty="0"/>
              <a:t> ou vésicale. </a:t>
            </a:r>
          </a:p>
        </p:txBody>
      </p:sp>
      <p:pic>
        <p:nvPicPr>
          <p:cNvPr id="4" name="Picture 5"/>
          <p:cNvPicPr>
            <a:picLocks noChangeAspect="1" noChangeArrowheads="1"/>
          </p:cNvPicPr>
          <p:nvPr/>
        </p:nvPicPr>
        <p:blipFill>
          <a:blip r:embed="rId2" cstate="print"/>
          <a:srcRect/>
          <a:stretch>
            <a:fillRect/>
          </a:stretch>
        </p:blipFill>
        <p:spPr>
          <a:xfrm>
            <a:off x="6012160" y="3030710"/>
            <a:ext cx="2470150" cy="2971800"/>
          </a:xfrm>
          <a:prstGeom prst="rect">
            <a:avLst/>
          </a:prstGeom>
          <a:noFill/>
          <a:ln/>
        </p:spPr>
      </p:pic>
      <p:pic>
        <p:nvPicPr>
          <p:cNvPr id="5" name="Picture 9" descr="H:\PC hopital sept 09\Presentation Power Point\MAR\Malformation ano-rectale\Haute garçon\MAR haute.JPG"/>
          <p:cNvPicPr>
            <a:picLocks noChangeAspect="1" noChangeArrowheads="1"/>
          </p:cNvPicPr>
          <p:nvPr/>
        </p:nvPicPr>
        <p:blipFill>
          <a:blip r:embed="rId3" cstate="print"/>
          <a:srcRect/>
          <a:stretch>
            <a:fillRect/>
          </a:stretch>
        </p:blipFill>
        <p:spPr bwMode="auto">
          <a:xfrm>
            <a:off x="457200" y="3030710"/>
            <a:ext cx="3698858" cy="2712872"/>
          </a:xfrm>
          <a:prstGeom prst="rect">
            <a:avLst/>
          </a:prstGeom>
          <a:noFill/>
        </p:spPr>
      </p:pic>
      <p:sp>
        <p:nvSpPr>
          <p:cNvPr id="6" name="ZoneTexte 5">
            <a:extLst>
              <a:ext uri="{FF2B5EF4-FFF2-40B4-BE49-F238E27FC236}">
                <a16:creationId xmlns:a16="http://schemas.microsoft.com/office/drawing/2014/main" xmlns="" id="{077EA122-AFD6-7F41-9B12-B0A6AB3FD7A7}"/>
              </a:ext>
            </a:extLst>
          </p:cNvPr>
          <p:cNvSpPr txBox="1"/>
          <p:nvPr/>
        </p:nvSpPr>
        <p:spPr>
          <a:xfrm>
            <a:off x="1187624" y="6289253"/>
            <a:ext cx="1920975" cy="369332"/>
          </a:xfrm>
          <a:prstGeom prst="rect">
            <a:avLst/>
          </a:prstGeom>
          <a:noFill/>
        </p:spPr>
        <p:txBody>
          <a:bodyPr wrap="none" rtlCol="0">
            <a:spAutoFit/>
          </a:bodyPr>
          <a:lstStyle/>
          <a:p>
            <a:r>
              <a:rPr lang="fr-FR" dirty="0"/>
              <a:t>Photos Pr F </a:t>
            </a:r>
            <a:r>
              <a:rPr lang="fr-FR" dirty="0" err="1"/>
              <a:t>Sauvat</a:t>
            </a:r>
            <a:endParaRPr lang="fr-FR" dirty="0"/>
          </a:p>
        </p:txBody>
      </p:sp>
    </p:spTree>
    <p:extLst>
      <p:ext uri="{BB962C8B-B14F-4D97-AF65-F5344CB8AC3E}">
        <p14:creationId xmlns:p14="http://schemas.microsoft.com/office/powerpoint/2010/main" val="7847969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A2426645-72A1-124C-B344-9AEC491D994E}"/>
              </a:ext>
            </a:extLst>
          </p:cNvPr>
          <p:cNvSpPr>
            <a:spLocks noGrp="1"/>
          </p:cNvSpPr>
          <p:nvPr>
            <p:ph type="title"/>
          </p:nvPr>
        </p:nvSpPr>
        <p:spPr/>
        <p:txBody>
          <a:bodyPr>
            <a:normAutofit fontScale="90000"/>
          </a:bodyPr>
          <a:lstStyle/>
          <a:p>
            <a:r>
              <a:rPr lang="fr-FR" dirty="0"/>
              <a:t>Collyre antibiotique ou antiseptique ?</a:t>
            </a:r>
          </a:p>
        </p:txBody>
      </p:sp>
      <p:sp>
        <p:nvSpPr>
          <p:cNvPr id="3" name="Espace réservé du contenu 2">
            <a:extLst>
              <a:ext uri="{FF2B5EF4-FFF2-40B4-BE49-F238E27FC236}">
                <a16:creationId xmlns:a16="http://schemas.microsoft.com/office/drawing/2014/main" xmlns="" id="{C91C836E-64BB-1B46-8BAF-9AC539092774}"/>
              </a:ext>
            </a:extLst>
          </p:cNvPr>
          <p:cNvSpPr>
            <a:spLocks noGrp="1"/>
          </p:cNvSpPr>
          <p:nvPr>
            <p:ph idx="1"/>
          </p:nvPr>
        </p:nvSpPr>
        <p:spPr/>
        <p:txBody>
          <a:bodyPr>
            <a:normAutofit fontScale="92500" lnSpcReduction="10000"/>
          </a:bodyPr>
          <a:lstStyle/>
          <a:p>
            <a:r>
              <a:rPr lang="fr-FR" sz="2800" b="1" i="1" u="sng" dirty="0"/>
              <a:t>Recommandations antérieures </a:t>
            </a:r>
            <a:r>
              <a:rPr lang="fr-FR" sz="2800" dirty="0"/>
              <a:t>:</a:t>
            </a:r>
          </a:p>
          <a:p>
            <a:pPr lvl="1"/>
            <a:r>
              <a:rPr lang="fr-FR" sz="2400" dirty="0"/>
              <a:t>Collyre antibiotique (Rifampicine) ou antiseptique (Nitrate d’ardent) recommandé pour tous les nouveau-nés.</a:t>
            </a:r>
          </a:p>
          <a:p>
            <a:pPr lvl="1"/>
            <a:r>
              <a:rPr lang="fr-FR" sz="2400" dirty="0"/>
              <a:t>Prévention des infections oculaires à gonocoques.</a:t>
            </a:r>
          </a:p>
          <a:p>
            <a:pPr marL="457200" lvl="1" indent="0">
              <a:buNone/>
            </a:pPr>
            <a:endParaRPr lang="fr-FR" sz="2400" dirty="0"/>
          </a:p>
          <a:p>
            <a:r>
              <a:rPr lang="fr-FR" sz="2800" b="1" i="1" u="sng" dirty="0"/>
              <a:t>Recommandations actuelles (HAS 2017)</a:t>
            </a:r>
            <a:r>
              <a:rPr lang="fr-FR" sz="2800" dirty="0"/>
              <a:t>.</a:t>
            </a:r>
          </a:p>
          <a:p>
            <a:pPr lvl="1"/>
            <a:r>
              <a:rPr lang="fr-FR" sz="2400" dirty="0"/>
              <a:t>Recommandé uniquement si ATCD d’IST ou facteurs de risque d’IST chez les parents ...</a:t>
            </a:r>
          </a:p>
          <a:p>
            <a:pPr marL="457200" lvl="1" indent="0">
              <a:buNone/>
            </a:pPr>
            <a:endParaRPr lang="fr-FR" sz="2400" dirty="0"/>
          </a:p>
          <a:p>
            <a:r>
              <a:rPr lang="fr-FR" sz="2800" dirty="0"/>
              <a:t>Quelque soit le protocole retenu, ce n’est pas une urgence à la naissance : peut être différé pour ne pas interférer avec le premier contact mère-enfant.</a:t>
            </a:r>
          </a:p>
        </p:txBody>
      </p:sp>
    </p:spTree>
    <p:extLst>
      <p:ext uri="{BB962C8B-B14F-4D97-AF65-F5344CB8AC3E}">
        <p14:creationId xmlns:p14="http://schemas.microsoft.com/office/powerpoint/2010/main" val="39140905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854C49C-E2EF-4A4C-ABCF-10FBE0EBC559}"/>
              </a:ext>
            </a:extLst>
          </p:cNvPr>
          <p:cNvSpPr>
            <a:spLocks noGrp="1"/>
          </p:cNvSpPr>
          <p:nvPr>
            <p:ph type="title"/>
          </p:nvPr>
        </p:nvSpPr>
        <p:spPr/>
        <p:txBody>
          <a:bodyPr/>
          <a:lstStyle/>
          <a:p>
            <a:r>
              <a:rPr lang="fr-FR" dirty="0"/>
              <a:t>Vitamine K ?</a:t>
            </a:r>
          </a:p>
        </p:txBody>
      </p:sp>
      <p:sp>
        <p:nvSpPr>
          <p:cNvPr id="3" name="Espace réservé du contenu 2">
            <a:extLst>
              <a:ext uri="{FF2B5EF4-FFF2-40B4-BE49-F238E27FC236}">
                <a16:creationId xmlns:a16="http://schemas.microsoft.com/office/drawing/2014/main" xmlns="" id="{E82FD6D5-0A2E-2F43-8728-AA4A026C4618}"/>
              </a:ext>
            </a:extLst>
          </p:cNvPr>
          <p:cNvSpPr>
            <a:spLocks noGrp="1"/>
          </p:cNvSpPr>
          <p:nvPr>
            <p:ph idx="1"/>
          </p:nvPr>
        </p:nvSpPr>
        <p:spPr/>
        <p:txBody>
          <a:bodyPr>
            <a:normAutofit fontScale="92500" lnSpcReduction="20000"/>
          </a:bodyPr>
          <a:lstStyle/>
          <a:p>
            <a:r>
              <a:rPr lang="fr-FR" dirty="0"/>
              <a:t>Ce n’est pas une urgence à la naissance : peut être différé pour ne pas interférer avec le premier contact mère-enfant.</a:t>
            </a:r>
          </a:p>
          <a:p>
            <a:pPr marL="0" indent="0">
              <a:buNone/>
            </a:pPr>
            <a:endParaRPr lang="fr-FR" dirty="0"/>
          </a:p>
          <a:p>
            <a:r>
              <a:rPr lang="fr-FR" dirty="0"/>
              <a:t>Le gout du médicament dans la bouche du NN peut interférer avec celui du LA et perturber la séquence physiologique de la première heure.</a:t>
            </a:r>
          </a:p>
          <a:p>
            <a:pPr marL="0" indent="0">
              <a:buNone/>
            </a:pPr>
            <a:endParaRPr lang="fr-FR" dirty="0"/>
          </a:p>
          <a:p>
            <a:r>
              <a:rPr lang="fr-FR" dirty="0"/>
              <a:t>En pratique : donner la première dose de vitamine K à H2 avant transfert en service.</a:t>
            </a:r>
          </a:p>
        </p:txBody>
      </p:sp>
    </p:spTree>
    <p:extLst>
      <p:ext uri="{BB962C8B-B14F-4D97-AF65-F5344CB8AC3E}">
        <p14:creationId xmlns:p14="http://schemas.microsoft.com/office/powerpoint/2010/main" val="41763643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C81D72B-7B72-8647-A7C9-2632BC649C6E}"/>
              </a:ext>
            </a:extLst>
          </p:cNvPr>
          <p:cNvSpPr>
            <a:spLocks noGrp="1"/>
          </p:cNvSpPr>
          <p:nvPr>
            <p:ph type="title"/>
          </p:nvPr>
        </p:nvSpPr>
        <p:spPr/>
        <p:txBody>
          <a:bodyPr/>
          <a:lstStyle/>
          <a:p>
            <a:r>
              <a:rPr lang="fr-FR" dirty="0"/>
              <a:t>Bain ?</a:t>
            </a:r>
          </a:p>
        </p:txBody>
      </p:sp>
      <p:sp>
        <p:nvSpPr>
          <p:cNvPr id="3" name="Espace réservé du contenu 2">
            <a:extLst>
              <a:ext uri="{FF2B5EF4-FFF2-40B4-BE49-F238E27FC236}">
                <a16:creationId xmlns:a16="http://schemas.microsoft.com/office/drawing/2014/main" xmlns="" id="{E6877AAC-E6D0-9A44-96C7-1E13CD659125}"/>
              </a:ext>
            </a:extLst>
          </p:cNvPr>
          <p:cNvSpPr>
            <a:spLocks noGrp="1"/>
          </p:cNvSpPr>
          <p:nvPr>
            <p:ph idx="1"/>
          </p:nvPr>
        </p:nvSpPr>
        <p:spPr>
          <a:xfrm>
            <a:off x="457200" y="2564904"/>
            <a:ext cx="8229600" cy="4104456"/>
          </a:xfrm>
        </p:spPr>
        <p:txBody>
          <a:bodyPr>
            <a:normAutofit fontScale="70000" lnSpcReduction="20000"/>
          </a:bodyPr>
          <a:lstStyle/>
          <a:p>
            <a:r>
              <a:rPr lang="fr-FR" dirty="0"/>
              <a:t>Le bain à J0 n’a aucun intérêt pour l’enfant ni pour sa mère.</a:t>
            </a:r>
          </a:p>
          <a:p>
            <a:pPr marL="0" indent="0">
              <a:buNone/>
            </a:pPr>
            <a:endParaRPr lang="fr-FR" dirty="0"/>
          </a:p>
          <a:p>
            <a:r>
              <a:rPr lang="fr-FR" dirty="0"/>
              <a:t>Majoration du risque d’hypothermie.</a:t>
            </a:r>
          </a:p>
          <a:p>
            <a:pPr marL="0" indent="0">
              <a:buNone/>
            </a:pPr>
            <a:endParaRPr lang="fr-FR" dirty="0"/>
          </a:p>
          <a:p>
            <a:r>
              <a:rPr lang="fr-FR" dirty="0"/>
              <a:t>Perturbation des repères olfactifs adaptatifs.</a:t>
            </a:r>
          </a:p>
          <a:p>
            <a:pPr marL="0" indent="0">
              <a:buNone/>
            </a:pPr>
            <a:endParaRPr lang="fr-FR" dirty="0"/>
          </a:p>
          <a:p>
            <a:pPr lvl="1"/>
            <a:r>
              <a:rPr lang="fr-FR" dirty="0"/>
              <a:t>Le NN se réfère à l’odeur du LA dans sa bouche et sur ses mains pour trouver le mamelon.</a:t>
            </a:r>
          </a:p>
          <a:p>
            <a:pPr lvl="1"/>
            <a:r>
              <a:rPr lang="fr-FR" dirty="0"/>
              <a:t>Le bain le prive de ses repères et compromet ainsi le démarrage de l’allaitement maternel.</a:t>
            </a:r>
          </a:p>
          <a:p>
            <a:pPr lvl="1"/>
            <a:endParaRPr lang="fr-FR" dirty="0"/>
          </a:p>
          <a:p>
            <a:r>
              <a:rPr lang="fr-FR" dirty="0"/>
              <a:t>Reporter à J1 voire plus tard si petit poids, prématurité, </a:t>
            </a:r>
            <a:r>
              <a:rPr lang="fr-FR" dirty="0" err="1"/>
              <a:t>etc</a:t>
            </a:r>
            <a:r>
              <a:rPr lang="fr-FR" dirty="0"/>
              <a:t> ..</a:t>
            </a:r>
          </a:p>
        </p:txBody>
      </p:sp>
      <p:pic>
        <p:nvPicPr>
          <p:cNvPr id="4" name="Image 3">
            <a:extLst>
              <a:ext uri="{FF2B5EF4-FFF2-40B4-BE49-F238E27FC236}">
                <a16:creationId xmlns:a16="http://schemas.microsoft.com/office/drawing/2014/main" xmlns="" id="{8A91FB8D-60D7-784D-9257-48A1CB19869A}"/>
              </a:ext>
            </a:extLst>
          </p:cNvPr>
          <p:cNvPicPr>
            <a:picLocks noChangeAspect="1"/>
          </p:cNvPicPr>
          <p:nvPr/>
        </p:nvPicPr>
        <p:blipFill>
          <a:blip r:embed="rId2"/>
          <a:stretch>
            <a:fillRect/>
          </a:stretch>
        </p:blipFill>
        <p:spPr>
          <a:xfrm>
            <a:off x="5724128" y="274638"/>
            <a:ext cx="3290008" cy="2133943"/>
          </a:xfrm>
          <a:prstGeom prst="rect">
            <a:avLst/>
          </a:prstGeom>
        </p:spPr>
      </p:pic>
      <p:pic>
        <p:nvPicPr>
          <p:cNvPr id="5" name="Image 4">
            <a:extLst>
              <a:ext uri="{FF2B5EF4-FFF2-40B4-BE49-F238E27FC236}">
                <a16:creationId xmlns:a16="http://schemas.microsoft.com/office/drawing/2014/main" xmlns="" id="{C1212051-171B-2E47-A1AE-0C7DE41ADF7A}"/>
              </a:ext>
            </a:extLst>
          </p:cNvPr>
          <p:cNvPicPr>
            <a:picLocks noChangeAspect="1"/>
          </p:cNvPicPr>
          <p:nvPr/>
        </p:nvPicPr>
        <p:blipFill>
          <a:blip r:embed="rId3"/>
          <a:stretch>
            <a:fillRect/>
          </a:stretch>
        </p:blipFill>
        <p:spPr>
          <a:xfrm>
            <a:off x="157553" y="255435"/>
            <a:ext cx="3190311" cy="2058167"/>
          </a:xfrm>
          <a:prstGeom prst="rect">
            <a:avLst/>
          </a:prstGeom>
        </p:spPr>
      </p:pic>
    </p:spTree>
    <p:extLst>
      <p:ext uri="{BB962C8B-B14F-4D97-AF65-F5344CB8AC3E}">
        <p14:creationId xmlns:p14="http://schemas.microsoft.com/office/powerpoint/2010/main" val="1686614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Théorie de l’attachement</a:t>
            </a:r>
          </a:p>
        </p:txBody>
      </p:sp>
      <p:sp>
        <p:nvSpPr>
          <p:cNvPr id="3" name="Espace réservé du contenu 2"/>
          <p:cNvSpPr>
            <a:spLocks noGrp="1"/>
          </p:cNvSpPr>
          <p:nvPr>
            <p:ph idx="1"/>
          </p:nvPr>
        </p:nvSpPr>
        <p:spPr>
          <a:xfrm>
            <a:off x="457200" y="1600200"/>
            <a:ext cx="8229600" cy="4997152"/>
          </a:xfrm>
        </p:spPr>
        <p:txBody>
          <a:bodyPr>
            <a:normAutofit fontScale="70000" lnSpcReduction="20000"/>
          </a:bodyPr>
          <a:lstStyle/>
          <a:p>
            <a:r>
              <a:rPr lang="fr-FR" dirty="0"/>
              <a:t>La recherche d’un attachement est innée et automatique chez les bébés humains, « un bébé ne peut pas ne pas s’attacher »*.</a:t>
            </a:r>
          </a:p>
          <a:p>
            <a:pPr marL="0" indent="0">
              <a:buNone/>
            </a:pPr>
            <a:endParaRPr lang="fr-FR" dirty="0"/>
          </a:p>
          <a:p>
            <a:r>
              <a:rPr lang="fr-FR" dirty="0"/>
              <a:t>Ils envoient des messages destinés à l’adulte de proximité.</a:t>
            </a:r>
          </a:p>
          <a:p>
            <a:pPr lvl="1"/>
            <a:r>
              <a:rPr lang="fr-FR" dirty="0"/>
              <a:t>Naissance : cris, pleurs ..</a:t>
            </a:r>
          </a:p>
          <a:p>
            <a:pPr lvl="1"/>
            <a:r>
              <a:rPr lang="fr-FR" dirty="0"/>
              <a:t>NRS : sourire, vocalisation, bras tendus vers l’adulte …</a:t>
            </a:r>
          </a:p>
          <a:p>
            <a:pPr lvl="1"/>
            <a:r>
              <a:rPr lang="fr-FR" dirty="0"/>
              <a:t>Petit enfant : agrippement, suivi en permanence de la mère, ..</a:t>
            </a:r>
          </a:p>
          <a:p>
            <a:pPr lvl="1"/>
            <a:endParaRPr lang="fr-FR" dirty="0"/>
          </a:p>
          <a:p>
            <a:r>
              <a:rPr lang="fr-FR" dirty="0"/>
              <a:t>L’enfant cherche à se rapprocher de sa figure d’attachement dès qu’il se trouve en situation de stress (faim, soif, froid, peur, douleur, …).</a:t>
            </a:r>
          </a:p>
          <a:p>
            <a:pPr marL="0" indent="0">
              <a:buNone/>
            </a:pPr>
            <a:endParaRPr lang="fr-FR" dirty="0"/>
          </a:p>
          <a:p>
            <a:r>
              <a:rPr lang="fr-FR" dirty="0"/>
              <a:t>De la nature de la réponse de l’adulte va dépendre la qualité de l’attachement (sécure ou </a:t>
            </a:r>
            <a:r>
              <a:rPr lang="fr-FR" dirty="0" err="1"/>
              <a:t>insécure</a:t>
            </a:r>
            <a:r>
              <a:rPr lang="fr-FR" dirty="0"/>
              <a:t>).</a:t>
            </a:r>
          </a:p>
        </p:txBody>
      </p:sp>
    </p:spTree>
    <p:extLst>
      <p:ext uri="{BB962C8B-B14F-4D97-AF65-F5344CB8AC3E}">
        <p14:creationId xmlns:p14="http://schemas.microsoft.com/office/powerpoint/2010/main" val="16307894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520336C3-E696-DC43-A9DE-7583BEAE347C}"/>
              </a:ext>
            </a:extLst>
          </p:cNvPr>
          <p:cNvSpPr>
            <a:spLocks noGrp="1"/>
          </p:cNvSpPr>
          <p:nvPr>
            <p:ph type="title"/>
          </p:nvPr>
        </p:nvSpPr>
        <p:spPr/>
        <p:txBody>
          <a:bodyPr/>
          <a:lstStyle/>
          <a:p>
            <a:r>
              <a:rPr lang="fr-FR" dirty="0"/>
              <a:t>Premier examen clinique ?</a:t>
            </a:r>
          </a:p>
        </p:txBody>
      </p:sp>
      <p:sp>
        <p:nvSpPr>
          <p:cNvPr id="3" name="Espace réservé du contenu 2">
            <a:extLst>
              <a:ext uri="{FF2B5EF4-FFF2-40B4-BE49-F238E27FC236}">
                <a16:creationId xmlns:a16="http://schemas.microsoft.com/office/drawing/2014/main" xmlns="" id="{11F2A044-4D22-6746-81CA-287A158D4272}"/>
              </a:ext>
            </a:extLst>
          </p:cNvPr>
          <p:cNvSpPr>
            <a:spLocks noGrp="1"/>
          </p:cNvSpPr>
          <p:nvPr>
            <p:ph idx="1"/>
          </p:nvPr>
        </p:nvSpPr>
        <p:spPr>
          <a:xfrm>
            <a:off x="457200" y="1268760"/>
            <a:ext cx="8229600" cy="5328592"/>
          </a:xfrm>
        </p:spPr>
        <p:txBody>
          <a:bodyPr>
            <a:normAutofit fontScale="62500" lnSpcReduction="20000"/>
          </a:bodyPr>
          <a:lstStyle/>
          <a:p>
            <a:pPr marL="0" indent="0">
              <a:buNone/>
            </a:pPr>
            <a:r>
              <a:rPr lang="fr-FR" b="1" i="1" dirty="0"/>
              <a:t>8.5 Examen clinique du </a:t>
            </a:r>
            <a:r>
              <a:rPr lang="fr-FR" b="1" i="1" dirty="0" err="1"/>
              <a:t>nouveau-ne</a:t>
            </a:r>
            <a:r>
              <a:rPr lang="fr-FR" b="1" i="1" dirty="0"/>
              <a:t>́ dans les </a:t>
            </a:r>
            <a:r>
              <a:rPr lang="fr-FR" b="1" i="1" dirty="0" err="1"/>
              <a:t>premières</a:t>
            </a:r>
            <a:r>
              <a:rPr lang="fr-FR" b="1" i="1" dirty="0"/>
              <a:t> heures de vie (HAS 2017)</a:t>
            </a:r>
          </a:p>
          <a:p>
            <a:pPr marL="0" indent="0">
              <a:buNone/>
            </a:pPr>
            <a:r>
              <a:rPr lang="fr-FR" dirty="0"/>
              <a:t> </a:t>
            </a:r>
          </a:p>
          <a:p>
            <a:r>
              <a:rPr lang="fr-FR" dirty="0">
                <a:solidFill>
                  <a:srgbClr val="FF0000"/>
                </a:solidFill>
              </a:rPr>
              <a:t>Tout </a:t>
            </a:r>
            <a:r>
              <a:rPr lang="fr-FR" dirty="0" err="1">
                <a:solidFill>
                  <a:srgbClr val="FF0000"/>
                </a:solidFill>
              </a:rPr>
              <a:t>nouveau-ne</a:t>
            </a:r>
            <a:r>
              <a:rPr lang="fr-FR" dirty="0">
                <a:solidFill>
                  <a:srgbClr val="FF0000"/>
                </a:solidFill>
              </a:rPr>
              <a:t>́ doit </a:t>
            </a:r>
            <a:r>
              <a:rPr lang="fr-FR" dirty="0" err="1">
                <a:solidFill>
                  <a:srgbClr val="FF0000"/>
                </a:solidFill>
              </a:rPr>
              <a:t>bénéficier</a:t>
            </a:r>
            <a:r>
              <a:rPr lang="fr-FR" dirty="0">
                <a:solidFill>
                  <a:srgbClr val="FF0000"/>
                </a:solidFill>
              </a:rPr>
              <a:t> </a:t>
            </a:r>
            <a:r>
              <a:rPr lang="fr-FR" dirty="0" err="1">
                <a:solidFill>
                  <a:srgbClr val="FF0000"/>
                </a:solidFill>
              </a:rPr>
              <a:t>après</a:t>
            </a:r>
            <a:r>
              <a:rPr lang="fr-FR" dirty="0">
                <a:solidFill>
                  <a:srgbClr val="FF0000"/>
                </a:solidFill>
              </a:rPr>
              <a:t> la naissance d’un premier examen </a:t>
            </a:r>
            <a:r>
              <a:rPr lang="fr-FR" dirty="0" err="1">
                <a:solidFill>
                  <a:srgbClr val="FF0000"/>
                </a:solidFill>
              </a:rPr>
              <a:t>réalise</a:t>
            </a:r>
            <a:r>
              <a:rPr lang="fr-FR" dirty="0">
                <a:solidFill>
                  <a:srgbClr val="FF0000"/>
                </a:solidFill>
              </a:rPr>
              <a:t>́ par la sage- femme</a:t>
            </a:r>
            <a:r>
              <a:rPr lang="fr-FR" dirty="0"/>
              <a:t> ayant pour but la </a:t>
            </a:r>
            <a:r>
              <a:rPr lang="fr-FR" dirty="0" err="1"/>
              <a:t>vérification</a:t>
            </a:r>
            <a:r>
              <a:rPr lang="fr-FR" dirty="0"/>
              <a:t> de sa bonne adaptation, le </a:t>
            </a:r>
            <a:r>
              <a:rPr lang="fr-FR" dirty="0" err="1"/>
              <a:t>dépistage</a:t>
            </a:r>
            <a:r>
              <a:rPr lang="fr-FR" dirty="0"/>
              <a:t> d’anomalies latentes (malformations, infections, troubles </a:t>
            </a:r>
            <a:r>
              <a:rPr lang="fr-FR" dirty="0" err="1"/>
              <a:t>métaboliques</a:t>
            </a:r>
            <a:r>
              <a:rPr lang="fr-FR" dirty="0"/>
              <a:t>, etc.) avec une </a:t>
            </a:r>
            <a:r>
              <a:rPr lang="fr-FR" dirty="0" err="1">
                <a:solidFill>
                  <a:srgbClr val="FF0000"/>
                </a:solidFill>
              </a:rPr>
              <a:t>traçabilite</a:t>
            </a:r>
            <a:r>
              <a:rPr lang="fr-FR" dirty="0">
                <a:solidFill>
                  <a:srgbClr val="FF0000"/>
                </a:solidFill>
              </a:rPr>
              <a:t>́ </a:t>
            </a:r>
            <a:r>
              <a:rPr lang="fr-FR" dirty="0" err="1">
                <a:solidFill>
                  <a:srgbClr val="FF0000"/>
                </a:solidFill>
              </a:rPr>
              <a:t>écrite</a:t>
            </a:r>
            <a:r>
              <a:rPr lang="fr-FR" dirty="0">
                <a:solidFill>
                  <a:srgbClr val="FF0000"/>
                </a:solidFill>
              </a:rPr>
              <a:t> </a:t>
            </a:r>
            <a:r>
              <a:rPr lang="fr-FR" dirty="0"/>
              <a:t>avant de quitter la salle de naissance</a:t>
            </a:r>
            <a:r>
              <a:rPr lang="fr-FR" dirty="0">
                <a:solidFill>
                  <a:srgbClr val="FF0000"/>
                </a:solidFill>
              </a:rPr>
              <a:t> </a:t>
            </a:r>
            <a:r>
              <a:rPr lang="fr-FR" dirty="0"/>
              <a:t>ou la maison de naissance. </a:t>
            </a:r>
          </a:p>
          <a:p>
            <a:pPr marL="0" indent="0">
              <a:buNone/>
            </a:pPr>
            <a:endParaRPr lang="fr-FR" dirty="0"/>
          </a:p>
          <a:p>
            <a:r>
              <a:rPr lang="fr-FR" dirty="0">
                <a:solidFill>
                  <a:srgbClr val="FF0000"/>
                </a:solidFill>
              </a:rPr>
              <a:t>Les mesures et soins de routine ne seront </a:t>
            </a:r>
            <a:r>
              <a:rPr lang="fr-FR" dirty="0" err="1">
                <a:solidFill>
                  <a:srgbClr val="FF0000"/>
                </a:solidFill>
              </a:rPr>
              <a:t>réalisés</a:t>
            </a:r>
            <a:r>
              <a:rPr lang="fr-FR" dirty="0">
                <a:solidFill>
                  <a:srgbClr val="FF0000"/>
                </a:solidFill>
              </a:rPr>
              <a:t> qu'à la fin des deux heures de peau à peau, </a:t>
            </a:r>
            <a:r>
              <a:rPr lang="fr-FR" dirty="0"/>
              <a:t>avant de </a:t>
            </a:r>
            <a:r>
              <a:rPr lang="fr-FR" dirty="0" err="1"/>
              <a:t>transférer</a:t>
            </a:r>
            <a:r>
              <a:rPr lang="fr-FR" dirty="0"/>
              <a:t> la </a:t>
            </a:r>
            <a:r>
              <a:rPr lang="fr-FR" dirty="0" err="1"/>
              <a:t>mère</a:t>
            </a:r>
            <a:r>
              <a:rPr lang="fr-FR" dirty="0"/>
              <a:t> et l’enfant en suites de naissance. Ce </a:t>
            </a:r>
            <a:r>
              <a:rPr lang="fr-FR" dirty="0">
                <a:solidFill>
                  <a:srgbClr val="FF0000"/>
                </a:solidFill>
              </a:rPr>
              <a:t>premier examen global du </a:t>
            </a:r>
            <a:r>
              <a:rPr lang="fr-FR" dirty="0" err="1">
                <a:solidFill>
                  <a:srgbClr val="FF0000"/>
                </a:solidFill>
              </a:rPr>
              <a:t>nouveau-ne</a:t>
            </a:r>
            <a:r>
              <a:rPr lang="fr-FR" dirty="0">
                <a:solidFill>
                  <a:srgbClr val="FF0000"/>
                </a:solidFill>
              </a:rPr>
              <a:t>́ </a:t>
            </a:r>
            <a:r>
              <a:rPr lang="fr-FR" dirty="0"/>
              <a:t>se fait sur un plan dur, et dans de bonnes conditions thermiques et d’</a:t>
            </a:r>
            <a:r>
              <a:rPr lang="fr-FR" dirty="0" err="1"/>
              <a:t>éclairage</a:t>
            </a:r>
            <a:r>
              <a:rPr lang="fr-FR" dirty="0"/>
              <a:t>, devant la </a:t>
            </a:r>
            <a:r>
              <a:rPr lang="fr-FR" dirty="0" err="1"/>
              <a:t>mère</a:t>
            </a:r>
            <a:r>
              <a:rPr lang="fr-FR" dirty="0"/>
              <a:t> si possible ou en </a:t>
            </a:r>
            <a:r>
              <a:rPr lang="fr-FR" dirty="0" err="1"/>
              <a:t>présence</a:t>
            </a:r>
            <a:r>
              <a:rPr lang="fr-FR" dirty="0"/>
              <a:t> de l’accompagnant. </a:t>
            </a:r>
          </a:p>
          <a:p>
            <a:pPr marL="0" indent="0">
              <a:buNone/>
            </a:pPr>
            <a:endParaRPr lang="fr-FR" dirty="0"/>
          </a:p>
          <a:p>
            <a:r>
              <a:rPr lang="fr-FR" dirty="0"/>
              <a:t>Les observations et les mesures sont </a:t>
            </a:r>
            <a:r>
              <a:rPr lang="fr-FR" dirty="0" err="1"/>
              <a:t>notées</a:t>
            </a:r>
            <a:r>
              <a:rPr lang="fr-FR" dirty="0"/>
              <a:t> sur les feuilles de surveillance pour </a:t>
            </a:r>
            <a:r>
              <a:rPr lang="fr-FR" dirty="0" err="1"/>
              <a:t>nouveau-ne</a:t>
            </a:r>
            <a:r>
              <a:rPr lang="fr-FR" dirty="0"/>
              <a:t>́. </a:t>
            </a:r>
            <a:r>
              <a:rPr lang="fr-FR" dirty="0">
                <a:solidFill>
                  <a:srgbClr val="FF0000"/>
                </a:solidFill>
              </a:rPr>
              <a:t>Les éléments non mis en évidence à la naissance seront </a:t>
            </a:r>
            <a:r>
              <a:rPr lang="fr-FR" dirty="0" err="1">
                <a:solidFill>
                  <a:srgbClr val="FF0000"/>
                </a:solidFill>
              </a:rPr>
              <a:t>recherchés</a:t>
            </a:r>
            <a:r>
              <a:rPr lang="fr-FR" dirty="0">
                <a:solidFill>
                  <a:srgbClr val="FF0000"/>
                </a:solidFill>
              </a:rPr>
              <a:t> </a:t>
            </a:r>
            <a:r>
              <a:rPr lang="fr-FR" dirty="0" err="1">
                <a:solidFill>
                  <a:srgbClr val="FF0000"/>
                </a:solidFill>
              </a:rPr>
              <a:t>ultérieurement</a:t>
            </a:r>
            <a:r>
              <a:rPr lang="fr-FR" dirty="0">
                <a:solidFill>
                  <a:srgbClr val="FF0000"/>
                </a:solidFill>
              </a:rPr>
              <a:t>. </a:t>
            </a:r>
          </a:p>
          <a:p>
            <a:endParaRPr lang="fr-FR" dirty="0"/>
          </a:p>
        </p:txBody>
      </p:sp>
    </p:spTree>
    <p:extLst>
      <p:ext uri="{BB962C8B-B14F-4D97-AF65-F5344CB8AC3E}">
        <p14:creationId xmlns:p14="http://schemas.microsoft.com/office/powerpoint/2010/main" val="21990773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xmlns="" id="{7DC4F9EB-F83F-F144-A23F-8027C312B78E}"/>
              </a:ext>
            </a:extLst>
          </p:cNvPr>
          <p:cNvPicPr>
            <a:picLocks noChangeAspect="1"/>
          </p:cNvPicPr>
          <p:nvPr/>
        </p:nvPicPr>
        <p:blipFill>
          <a:blip r:embed="rId2"/>
          <a:stretch>
            <a:fillRect/>
          </a:stretch>
        </p:blipFill>
        <p:spPr>
          <a:xfrm>
            <a:off x="6906036" y="5229199"/>
            <a:ext cx="2342120" cy="1570877"/>
          </a:xfrm>
          <a:prstGeom prst="rect">
            <a:avLst/>
          </a:prstGeom>
        </p:spPr>
      </p:pic>
      <p:sp>
        <p:nvSpPr>
          <p:cNvPr id="2" name="Titre 1">
            <a:extLst>
              <a:ext uri="{FF2B5EF4-FFF2-40B4-BE49-F238E27FC236}">
                <a16:creationId xmlns:a16="http://schemas.microsoft.com/office/drawing/2014/main" xmlns="" id="{8154341C-50E3-B94F-B2AC-594EBA64C599}"/>
              </a:ext>
            </a:extLst>
          </p:cNvPr>
          <p:cNvSpPr>
            <a:spLocks noGrp="1"/>
          </p:cNvSpPr>
          <p:nvPr>
            <p:ph type="title"/>
          </p:nvPr>
        </p:nvSpPr>
        <p:spPr/>
        <p:txBody>
          <a:bodyPr/>
          <a:lstStyle/>
          <a:p>
            <a:r>
              <a:rPr lang="fr-FR" dirty="0"/>
              <a:t>Examen clinique en pratique</a:t>
            </a:r>
          </a:p>
        </p:txBody>
      </p:sp>
      <p:sp>
        <p:nvSpPr>
          <p:cNvPr id="3" name="Espace réservé du contenu 2">
            <a:extLst>
              <a:ext uri="{FF2B5EF4-FFF2-40B4-BE49-F238E27FC236}">
                <a16:creationId xmlns:a16="http://schemas.microsoft.com/office/drawing/2014/main" xmlns="" id="{394162A8-3B52-EB4B-9851-97F346065883}"/>
              </a:ext>
            </a:extLst>
          </p:cNvPr>
          <p:cNvSpPr>
            <a:spLocks noGrp="1"/>
          </p:cNvSpPr>
          <p:nvPr>
            <p:ph idx="1"/>
          </p:nvPr>
        </p:nvSpPr>
        <p:spPr/>
        <p:txBody>
          <a:bodyPr>
            <a:normAutofit fontScale="77500" lnSpcReduction="20000"/>
          </a:bodyPr>
          <a:lstStyle/>
          <a:p>
            <a:r>
              <a:rPr lang="fr-FR" b="1" i="1" u="sng" dirty="0"/>
              <a:t>Premier temps : en peau à peau</a:t>
            </a:r>
            <a:r>
              <a:rPr lang="fr-FR" dirty="0"/>
              <a:t>.</a:t>
            </a:r>
          </a:p>
          <a:p>
            <a:pPr lvl="1"/>
            <a:r>
              <a:rPr lang="fr-FR" dirty="0"/>
              <a:t>Adaptation optimale ? (respiration, cri, FC, tonus)</a:t>
            </a:r>
          </a:p>
          <a:p>
            <a:pPr lvl="1"/>
            <a:r>
              <a:rPr lang="fr-FR" dirty="0"/>
              <a:t>Apgar à 1, 5 10 minutes.</a:t>
            </a:r>
          </a:p>
          <a:p>
            <a:pPr lvl="1"/>
            <a:r>
              <a:rPr lang="fr-FR" dirty="0"/>
              <a:t>Température à 30 minutes.</a:t>
            </a:r>
          </a:p>
          <a:p>
            <a:pPr lvl="1"/>
            <a:r>
              <a:rPr lang="fr-FR" dirty="0"/>
              <a:t>Surveillance toutes les 15 minutes pendant la durée du peau à peau (position, respiration, coloration, ...)</a:t>
            </a:r>
          </a:p>
          <a:p>
            <a:pPr marL="457200" lvl="1" indent="0">
              <a:buNone/>
            </a:pPr>
            <a:endParaRPr lang="fr-FR" dirty="0"/>
          </a:p>
          <a:p>
            <a:r>
              <a:rPr lang="fr-FR" b="1" i="1" u="sng" dirty="0"/>
              <a:t>Second temps : vers H2 avant le passage en service</a:t>
            </a:r>
            <a:r>
              <a:rPr lang="fr-FR" dirty="0"/>
              <a:t>.</a:t>
            </a:r>
          </a:p>
          <a:p>
            <a:pPr lvl="1"/>
            <a:r>
              <a:rPr lang="fr-FR" dirty="0"/>
              <a:t>Examen complet, sur table chauffante (si possible en présence de la mère ou du père).</a:t>
            </a:r>
          </a:p>
          <a:p>
            <a:pPr lvl="1"/>
            <a:r>
              <a:rPr lang="fr-FR" dirty="0"/>
              <a:t>Mensurations.</a:t>
            </a:r>
          </a:p>
          <a:p>
            <a:pPr lvl="1"/>
            <a:r>
              <a:rPr lang="fr-FR" dirty="0"/>
              <a:t>Vitamine K PO</a:t>
            </a:r>
          </a:p>
          <a:p>
            <a:pPr lvl="1"/>
            <a:r>
              <a:rPr lang="fr-FR" dirty="0"/>
              <a:t>Collyre si indiqué</a:t>
            </a:r>
          </a:p>
          <a:p>
            <a:pPr marL="457200" lvl="1" indent="0">
              <a:buNone/>
            </a:pPr>
            <a:endParaRPr lang="fr-FR" dirty="0"/>
          </a:p>
        </p:txBody>
      </p:sp>
      <p:pic>
        <p:nvPicPr>
          <p:cNvPr id="4" name="Image 3">
            <a:extLst>
              <a:ext uri="{FF2B5EF4-FFF2-40B4-BE49-F238E27FC236}">
                <a16:creationId xmlns:a16="http://schemas.microsoft.com/office/drawing/2014/main" xmlns="" id="{5E0A5F21-AE05-0D48-860C-8E2EF5E4F959}"/>
              </a:ext>
            </a:extLst>
          </p:cNvPr>
          <p:cNvPicPr>
            <a:picLocks noChangeAspect="1"/>
          </p:cNvPicPr>
          <p:nvPr/>
        </p:nvPicPr>
        <p:blipFill>
          <a:blip r:embed="rId3"/>
          <a:stretch>
            <a:fillRect/>
          </a:stretch>
        </p:blipFill>
        <p:spPr>
          <a:xfrm>
            <a:off x="3687691" y="5054112"/>
            <a:ext cx="1244349" cy="1826049"/>
          </a:xfrm>
          <a:prstGeom prst="rect">
            <a:avLst/>
          </a:prstGeom>
        </p:spPr>
      </p:pic>
      <p:pic>
        <p:nvPicPr>
          <p:cNvPr id="5" name="Espace réservé du contenu 3">
            <a:extLst>
              <a:ext uri="{FF2B5EF4-FFF2-40B4-BE49-F238E27FC236}">
                <a16:creationId xmlns:a16="http://schemas.microsoft.com/office/drawing/2014/main" xmlns="" id="{C79B23D4-DA7B-634B-9FB8-B860C5B76333}"/>
              </a:ext>
            </a:extLst>
          </p:cNvPr>
          <p:cNvPicPr>
            <a:picLocks noChangeAspect="1"/>
          </p:cNvPicPr>
          <p:nvPr/>
        </p:nvPicPr>
        <p:blipFill>
          <a:blip r:embed="rId4"/>
          <a:stretch>
            <a:fillRect/>
          </a:stretch>
        </p:blipFill>
        <p:spPr>
          <a:xfrm>
            <a:off x="4889883" y="4808452"/>
            <a:ext cx="2201408" cy="1232788"/>
          </a:xfrm>
          <a:prstGeom prst="rect">
            <a:avLst/>
          </a:prstGeom>
        </p:spPr>
      </p:pic>
      <p:pic>
        <p:nvPicPr>
          <p:cNvPr id="7" name="Image 6">
            <a:extLst>
              <a:ext uri="{FF2B5EF4-FFF2-40B4-BE49-F238E27FC236}">
                <a16:creationId xmlns:a16="http://schemas.microsoft.com/office/drawing/2014/main" xmlns="" id="{007171A3-E1BE-1547-B1ED-80BD9BDA417B}"/>
              </a:ext>
            </a:extLst>
          </p:cNvPr>
          <p:cNvPicPr>
            <a:picLocks noChangeAspect="1"/>
          </p:cNvPicPr>
          <p:nvPr/>
        </p:nvPicPr>
        <p:blipFill>
          <a:blip r:embed="rId5"/>
          <a:stretch>
            <a:fillRect/>
          </a:stretch>
        </p:blipFill>
        <p:spPr>
          <a:xfrm>
            <a:off x="5292080" y="5970141"/>
            <a:ext cx="1397014" cy="899023"/>
          </a:xfrm>
          <a:prstGeom prst="rect">
            <a:avLst/>
          </a:prstGeom>
        </p:spPr>
      </p:pic>
    </p:spTree>
    <p:extLst>
      <p:ext uri="{BB962C8B-B14F-4D97-AF65-F5344CB8AC3E}">
        <p14:creationId xmlns:p14="http://schemas.microsoft.com/office/powerpoint/2010/main" val="578165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A9CDEC1-646A-374C-A21B-BE938E89714B}"/>
              </a:ext>
            </a:extLst>
          </p:cNvPr>
          <p:cNvSpPr>
            <a:spLocks noGrp="1"/>
          </p:cNvSpPr>
          <p:nvPr>
            <p:ph type="title"/>
          </p:nvPr>
        </p:nvSpPr>
        <p:spPr/>
        <p:txBody>
          <a:bodyPr/>
          <a:lstStyle/>
          <a:p>
            <a:r>
              <a:rPr lang="fr-FR" dirty="0"/>
              <a:t>Conclusion 1</a:t>
            </a:r>
          </a:p>
        </p:txBody>
      </p:sp>
      <p:sp>
        <p:nvSpPr>
          <p:cNvPr id="3" name="Espace réservé du contenu 2">
            <a:extLst>
              <a:ext uri="{FF2B5EF4-FFF2-40B4-BE49-F238E27FC236}">
                <a16:creationId xmlns:a16="http://schemas.microsoft.com/office/drawing/2014/main" xmlns="" id="{BC76E771-9F1E-F547-8781-409D06095111}"/>
              </a:ext>
            </a:extLst>
          </p:cNvPr>
          <p:cNvSpPr>
            <a:spLocks noGrp="1"/>
          </p:cNvSpPr>
          <p:nvPr>
            <p:ph idx="1"/>
          </p:nvPr>
        </p:nvSpPr>
        <p:spPr>
          <a:xfrm>
            <a:off x="457200" y="1639341"/>
            <a:ext cx="8229600" cy="4525963"/>
          </a:xfrm>
        </p:spPr>
        <p:txBody>
          <a:bodyPr>
            <a:normAutofit fontScale="70000" lnSpcReduction="20000"/>
          </a:bodyPr>
          <a:lstStyle/>
          <a:p>
            <a:r>
              <a:rPr lang="fr-FR" dirty="0"/>
              <a:t>Au décours d’un accouchement « physiologique », un nouveau né « à bas risque » présentant une bonne adaptation immédiate </a:t>
            </a:r>
            <a:r>
              <a:rPr lang="fr-FR" b="1" i="1" u="sng" dirty="0"/>
              <a:t>doit être placé sans délai en peau à peau avec sa mère</a:t>
            </a:r>
            <a:r>
              <a:rPr lang="fr-FR" dirty="0"/>
              <a:t>, en continu, pendant une à deux heures (si l’état maternel l’autorise et si la mère accepte le peau à peau).</a:t>
            </a:r>
          </a:p>
          <a:p>
            <a:pPr lvl="1"/>
            <a:r>
              <a:rPr lang="fr-FR" dirty="0"/>
              <a:t>Augmente les chances de succès de l’allaitement.</a:t>
            </a:r>
          </a:p>
          <a:p>
            <a:pPr lvl="1"/>
            <a:r>
              <a:rPr lang="fr-FR" dirty="0"/>
              <a:t>Favorise l’établissement précoce d’un attachement sécure.</a:t>
            </a:r>
          </a:p>
          <a:p>
            <a:pPr marL="457200" lvl="1" indent="0">
              <a:buNone/>
            </a:pPr>
            <a:endParaRPr lang="fr-FR" dirty="0"/>
          </a:p>
          <a:p>
            <a:r>
              <a:rPr lang="fr-FR" b="1" i="1" u="sng" dirty="0"/>
              <a:t>Les risques du peau à peau en SDN, bien qu’exceptionnels, doivent être connus et prévenus (protocole).</a:t>
            </a:r>
          </a:p>
          <a:p>
            <a:pPr lvl="1"/>
            <a:r>
              <a:rPr lang="fr-FR" dirty="0"/>
              <a:t>Information de la mère et de l’accompagnant.</a:t>
            </a:r>
          </a:p>
          <a:p>
            <a:pPr lvl="1"/>
            <a:r>
              <a:rPr lang="fr-FR" dirty="0"/>
              <a:t>Position correcte de l’enfant.</a:t>
            </a:r>
          </a:p>
          <a:p>
            <a:pPr lvl="1"/>
            <a:r>
              <a:rPr lang="fr-FR" dirty="0"/>
              <a:t>Surveillance adaptée et tracée par le personnel soignant.</a:t>
            </a:r>
          </a:p>
          <a:p>
            <a:pPr lvl="1"/>
            <a:r>
              <a:rPr lang="fr-FR" dirty="0"/>
              <a:t>Tierce personne présente en continu auprès de la mère et de l’enfant.</a:t>
            </a:r>
          </a:p>
          <a:p>
            <a:pPr marL="0" indent="0">
              <a:buNone/>
            </a:pPr>
            <a:endParaRPr lang="fr-FR" dirty="0"/>
          </a:p>
          <a:p>
            <a:pPr lvl="1"/>
            <a:endParaRPr lang="fr-FR" dirty="0"/>
          </a:p>
          <a:p>
            <a:pPr marL="457200" lvl="1" indent="0">
              <a:buNone/>
            </a:pPr>
            <a:endParaRPr lang="fr-FR" dirty="0"/>
          </a:p>
        </p:txBody>
      </p:sp>
    </p:spTree>
    <p:extLst>
      <p:ext uri="{BB962C8B-B14F-4D97-AF65-F5344CB8AC3E}">
        <p14:creationId xmlns:p14="http://schemas.microsoft.com/office/powerpoint/2010/main" val="22600508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EB893673-5DEA-7D41-964B-E09E0103048A}"/>
              </a:ext>
            </a:extLst>
          </p:cNvPr>
          <p:cNvSpPr>
            <a:spLocks noGrp="1"/>
          </p:cNvSpPr>
          <p:nvPr>
            <p:ph type="title"/>
          </p:nvPr>
        </p:nvSpPr>
        <p:spPr/>
        <p:txBody>
          <a:bodyPr/>
          <a:lstStyle/>
          <a:p>
            <a:r>
              <a:rPr lang="fr-FR" dirty="0"/>
              <a:t>Conclusion 2</a:t>
            </a:r>
          </a:p>
        </p:txBody>
      </p:sp>
      <p:sp>
        <p:nvSpPr>
          <p:cNvPr id="3" name="Espace réservé du contenu 2">
            <a:extLst>
              <a:ext uri="{FF2B5EF4-FFF2-40B4-BE49-F238E27FC236}">
                <a16:creationId xmlns:a16="http://schemas.microsoft.com/office/drawing/2014/main" xmlns="" id="{956A0633-C9F4-174A-B20D-1E617F48A8C7}"/>
              </a:ext>
            </a:extLst>
          </p:cNvPr>
          <p:cNvSpPr>
            <a:spLocks noGrp="1"/>
          </p:cNvSpPr>
          <p:nvPr>
            <p:ph idx="1"/>
          </p:nvPr>
        </p:nvSpPr>
        <p:spPr/>
        <p:txBody>
          <a:bodyPr>
            <a:normAutofit fontScale="70000" lnSpcReduction="20000"/>
          </a:bodyPr>
          <a:lstStyle/>
          <a:p>
            <a:r>
              <a:rPr lang="fr-FR" dirty="0"/>
              <a:t>Au décours d’un accouchement « physiologique », chez un nouveau né « à bas risque » présentant une bonne adaptation immédiate, </a:t>
            </a:r>
            <a:r>
              <a:rPr lang="fr-FR" b="1" i="1" u="sng" dirty="0"/>
              <a:t>aucun soin systématique immédiat nécessitant une séparation de la mère et de l’enfant n’est justifié</a:t>
            </a:r>
            <a:r>
              <a:rPr lang="fr-FR" dirty="0"/>
              <a:t>.</a:t>
            </a:r>
          </a:p>
          <a:p>
            <a:endParaRPr lang="fr-FR" dirty="0"/>
          </a:p>
          <a:p>
            <a:r>
              <a:rPr lang="fr-FR" dirty="0"/>
              <a:t>Cependant le </a:t>
            </a:r>
            <a:r>
              <a:rPr lang="fr-FR" b="1" i="1" u="sng" dirty="0"/>
              <a:t>maintien d’un niveau de sécurité optimal</a:t>
            </a:r>
            <a:r>
              <a:rPr lang="fr-FR" dirty="0"/>
              <a:t> doit être assuré, les principales malformations doivent être dépistées par des stratégies alternatives et la traçabilité du dépistage doit figurer dans le dossier médical de l’enfant.</a:t>
            </a:r>
          </a:p>
          <a:p>
            <a:pPr marL="0" indent="0">
              <a:buNone/>
            </a:pPr>
            <a:endParaRPr lang="fr-FR" dirty="0"/>
          </a:p>
          <a:p>
            <a:r>
              <a:rPr lang="fr-FR" dirty="0"/>
              <a:t>La rédaction d’un </a:t>
            </a:r>
            <a:r>
              <a:rPr lang="fr-FR" b="1" i="1" u="sng" dirty="0"/>
              <a:t>protocole de soins et de surveillance</a:t>
            </a:r>
            <a:r>
              <a:rPr lang="fr-FR" dirty="0"/>
              <a:t> des nouveau-nés en maternité est le meilleur moyen de parvenir aux objectifs (respects des recommandations sans diminution du niveau de sécurité).</a:t>
            </a:r>
          </a:p>
        </p:txBody>
      </p:sp>
    </p:spTree>
    <p:extLst>
      <p:ext uri="{BB962C8B-B14F-4D97-AF65-F5344CB8AC3E}">
        <p14:creationId xmlns:p14="http://schemas.microsoft.com/office/powerpoint/2010/main" val="35251156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90E4D8C-1E7A-AB43-BB02-EDD01AEB0B16}"/>
              </a:ext>
            </a:extLst>
          </p:cNvPr>
          <p:cNvSpPr>
            <a:spLocks noGrp="1"/>
          </p:cNvSpPr>
          <p:nvPr>
            <p:ph type="title"/>
          </p:nvPr>
        </p:nvSpPr>
        <p:spPr/>
        <p:txBody>
          <a:bodyPr>
            <a:normAutofit fontScale="90000"/>
          </a:bodyPr>
          <a:lstStyle/>
          <a:p>
            <a:r>
              <a:rPr lang="fr-FR" dirty="0"/>
              <a:t>Pratiques en 2018 au CHU Félix Guyon</a:t>
            </a:r>
          </a:p>
        </p:txBody>
      </p:sp>
      <p:sp>
        <p:nvSpPr>
          <p:cNvPr id="3" name="Espace réservé du contenu 2">
            <a:extLst>
              <a:ext uri="{FF2B5EF4-FFF2-40B4-BE49-F238E27FC236}">
                <a16:creationId xmlns:a16="http://schemas.microsoft.com/office/drawing/2014/main" xmlns="" id="{B679311A-7BE1-7E47-A1FA-1D51C08BE108}"/>
              </a:ext>
            </a:extLst>
          </p:cNvPr>
          <p:cNvSpPr>
            <a:spLocks noGrp="1"/>
          </p:cNvSpPr>
          <p:nvPr>
            <p:ph idx="1"/>
          </p:nvPr>
        </p:nvSpPr>
        <p:spPr>
          <a:xfrm>
            <a:off x="457200" y="1268760"/>
            <a:ext cx="8229600" cy="5184576"/>
          </a:xfrm>
        </p:spPr>
        <p:txBody>
          <a:bodyPr>
            <a:normAutofit fontScale="55000" lnSpcReduction="20000"/>
          </a:bodyPr>
          <a:lstStyle/>
          <a:p>
            <a:r>
              <a:rPr lang="fr-FR" b="1" i="1" u="sng" dirty="0"/>
              <a:t>Peau à peau </a:t>
            </a:r>
            <a:r>
              <a:rPr lang="fr-FR" dirty="0"/>
              <a:t>proposé systématiquement mais refus fréquents ?</a:t>
            </a:r>
          </a:p>
          <a:p>
            <a:pPr lvl="1"/>
            <a:r>
              <a:rPr lang="fr-FR" dirty="0"/>
              <a:t>Manque de préparation en amont ? Manque de conviction dans la proposition ?</a:t>
            </a:r>
          </a:p>
          <a:p>
            <a:pPr lvl="1"/>
            <a:r>
              <a:rPr lang="fr-FR" dirty="0"/>
              <a:t>Traçabilité de la demande-réponse : OK</a:t>
            </a:r>
          </a:p>
          <a:p>
            <a:pPr lvl="1"/>
            <a:r>
              <a:rPr lang="fr-FR" dirty="0"/>
              <a:t>Surveillance dans le dossier de l’enfant (traçabilité insuffisante).</a:t>
            </a:r>
          </a:p>
          <a:p>
            <a:pPr lvl="1"/>
            <a:r>
              <a:rPr lang="fr-FR" dirty="0"/>
              <a:t>Si peau à peau, les soins non urgents sont faits au décours.</a:t>
            </a:r>
          </a:p>
          <a:p>
            <a:pPr marL="457200" lvl="1" indent="0">
              <a:buNone/>
            </a:pPr>
            <a:endParaRPr lang="fr-FR" dirty="0"/>
          </a:p>
          <a:p>
            <a:r>
              <a:rPr lang="fr-FR" b="1" i="1" u="sng" dirty="0"/>
              <a:t>Aspiration </a:t>
            </a:r>
            <a:r>
              <a:rPr lang="fr-FR" b="1" i="1" u="sng" dirty="0" err="1"/>
              <a:t>oro</a:t>
            </a:r>
            <a:r>
              <a:rPr lang="fr-FR" b="1" i="1" u="sng" dirty="0"/>
              <a:t>-pharyngée </a:t>
            </a:r>
            <a:r>
              <a:rPr lang="fr-FR" dirty="0"/>
              <a:t>non systématique,</a:t>
            </a:r>
          </a:p>
          <a:p>
            <a:pPr marL="0" indent="0">
              <a:buNone/>
            </a:pPr>
            <a:endParaRPr lang="fr-FR" dirty="0"/>
          </a:p>
          <a:p>
            <a:r>
              <a:rPr lang="fr-FR" b="1" i="1" u="sng" dirty="0"/>
              <a:t>Sonde gastrique </a:t>
            </a:r>
            <a:r>
              <a:rPr lang="fr-FR" dirty="0"/>
              <a:t>non systématique (traçabilité de la première TT très inconstante), </a:t>
            </a:r>
            <a:r>
              <a:rPr lang="fr-FR" b="1" i="1" u="sng" dirty="0"/>
              <a:t>sonde rectale</a:t>
            </a:r>
            <a:r>
              <a:rPr lang="fr-FR" dirty="0"/>
              <a:t> remplacée par examen clinique.</a:t>
            </a:r>
          </a:p>
          <a:p>
            <a:pPr marL="0" indent="0">
              <a:buNone/>
            </a:pPr>
            <a:endParaRPr lang="fr-FR" dirty="0"/>
          </a:p>
          <a:p>
            <a:r>
              <a:rPr lang="fr-FR" b="1" i="1" u="sng" dirty="0"/>
              <a:t>Perméabilité choanes </a:t>
            </a:r>
            <a:r>
              <a:rPr lang="fr-FR" dirty="0"/>
              <a:t>: tracée mais méthode non précisée (probablement personnel dépendant). Certaines SF utilisent une cuillère métallique en guise de miroir.</a:t>
            </a:r>
          </a:p>
          <a:p>
            <a:pPr marL="0" indent="0">
              <a:buNone/>
            </a:pPr>
            <a:endParaRPr lang="fr-FR" dirty="0"/>
          </a:p>
          <a:p>
            <a:r>
              <a:rPr lang="fr-FR" b="1" i="1" u="sng" dirty="0"/>
              <a:t>Collyre </a:t>
            </a:r>
            <a:r>
              <a:rPr lang="fr-FR" b="1" i="1" u="sng" dirty="0" err="1"/>
              <a:t>Rifamycine</a:t>
            </a:r>
            <a:r>
              <a:rPr lang="fr-FR" b="1" i="1" u="sng" dirty="0"/>
              <a:t> </a:t>
            </a:r>
            <a:r>
              <a:rPr lang="fr-FR" dirty="0"/>
              <a:t>systématique (réflexion en cours mais difficulté à identifier les femmes à risque d’IST).</a:t>
            </a:r>
          </a:p>
          <a:p>
            <a:pPr marL="0" indent="0">
              <a:buNone/>
            </a:pPr>
            <a:endParaRPr lang="fr-FR" dirty="0"/>
          </a:p>
          <a:p>
            <a:r>
              <a:rPr lang="fr-FR" b="1" i="1" u="sng" dirty="0"/>
              <a:t>Premier bain à J1 </a:t>
            </a:r>
            <a:r>
              <a:rPr lang="fr-FR" dirty="0"/>
              <a:t>(voir plus tard chez les petits poids).</a:t>
            </a:r>
          </a:p>
          <a:p>
            <a:pPr marL="0" indent="0">
              <a:buNone/>
            </a:pPr>
            <a:endParaRPr lang="fr-FR" dirty="0"/>
          </a:p>
        </p:txBody>
      </p:sp>
      <p:sp>
        <p:nvSpPr>
          <p:cNvPr id="4" name="Rectangle à coins arrondis 3">
            <a:extLst>
              <a:ext uri="{FF2B5EF4-FFF2-40B4-BE49-F238E27FC236}">
                <a16:creationId xmlns:a16="http://schemas.microsoft.com/office/drawing/2014/main" xmlns="" id="{6B6A8347-8C8E-C145-89D6-FB057DFB4041}"/>
              </a:ext>
            </a:extLst>
          </p:cNvPr>
          <p:cNvSpPr/>
          <p:nvPr/>
        </p:nvSpPr>
        <p:spPr>
          <a:xfrm>
            <a:off x="457200" y="6093296"/>
            <a:ext cx="8229600"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Réflexion en cours pour rédaction d’un protocole de soins et de surveillance.</a:t>
            </a:r>
          </a:p>
        </p:txBody>
      </p:sp>
    </p:spTree>
    <p:extLst>
      <p:ext uri="{BB962C8B-B14F-4D97-AF65-F5344CB8AC3E}">
        <p14:creationId xmlns:p14="http://schemas.microsoft.com/office/powerpoint/2010/main" val="1460700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Attachement </a:t>
            </a:r>
            <a:r>
              <a:rPr lang="fr-FR" dirty="0" err="1"/>
              <a:t>sécure</a:t>
            </a:r>
            <a:r>
              <a:rPr lang="fr-FR" dirty="0"/>
              <a:t> et </a:t>
            </a:r>
            <a:r>
              <a:rPr lang="fr-FR" dirty="0" err="1"/>
              <a:t>insécure</a:t>
            </a:r>
            <a:endParaRPr lang="fr-FR" dirty="0"/>
          </a:p>
        </p:txBody>
      </p:sp>
      <p:sp>
        <p:nvSpPr>
          <p:cNvPr id="3" name="Espace réservé du contenu 2"/>
          <p:cNvSpPr>
            <a:spLocks noGrp="1"/>
          </p:cNvSpPr>
          <p:nvPr>
            <p:ph idx="1"/>
          </p:nvPr>
        </p:nvSpPr>
        <p:spPr>
          <a:xfrm>
            <a:off x="5436096" y="1600200"/>
            <a:ext cx="3250704" cy="4525963"/>
          </a:xfrm>
        </p:spPr>
        <p:txBody>
          <a:bodyPr>
            <a:normAutofit/>
          </a:bodyPr>
          <a:lstStyle/>
          <a:p>
            <a:r>
              <a:rPr lang="fr-FR" sz="1800" dirty="0"/>
              <a:t>Une réponse appropriée (rapide, cohérente, et reproductible) favorise l’attachement </a:t>
            </a:r>
            <a:r>
              <a:rPr lang="fr-FR" sz="1800" dirty="0" err="1"/>
              <a:t>sécure</a:t>
            </a:r>
            <a:r>
              <a:rPr lang="fr-FR" sz="1800" dirty="0"/>
              <a:t>, qui va permettre  l’exploration et ainsi l’accumulation d’expériences valorisantes.</a:t>
            </a:r>
          </a:p>
          <a:p>
            <a:pPr marL="0" indent="0">
              <a:buNone/>
            </a:pPr>
            <a:endParaRPr lang="fr-FR" sz="1800" dirty="0"/>
          </a:p>
          <a:p>
            <a:r>
              <a:rPr lang="fr-FR" sz="1800" dirty="0"/>
              <a:t>Une réponse inappropriée (absente ou inadaptée, inconstante, maltraitante) va favoriser l’apparition de comportements inadaptés et entraver les possibilités d’exploration.</a:t>
            </a:r>
          </a:p>
        </p:txBody>
      </p:sp>
      <p:graphicFrame>
        <p:nvGraphicFramePr>
          <p:cNvPr id="4" name="Objet 3"/>
          <p:cNvGraphicFramePr>
            <a:graphicFrameLocks noChangeAspect="1"/>
          </p:cNvGraphicFramePr>
          <p:nvPr>
            <p:extLst>
              <p:ext uri="{D42A27DB-BD31-4B8C-83A1-F6EECF244321}">
                <p14:modId xmlns:p14="http://schemas.microsoft.com/office/powerpoint/2010/main" val="4079370191"/>
              </p:ext>
            </p:extLst>
          </p:nvPr>
        </p:nvGraphicFramePr>
        <p:xfrm>
          <a:off x="395536" y="1268279"/>
          <a:ext cx="4820195" cy="5583328"/>
        </p:xfrm>
        <a:graphic>
          <a:graphicData uri="http://schemas.openxmlformats.org/presentationml/2006/ole">
            <mc:AlternateContent xmlns:mc="http://schemas.openxmlformats.org/markup-compatibility/2006">
              <mc:Choice xmlns:v="urn:schemas-microsoft-com:vml" Requires="v">
                <p:oleObj spid="_x0000_s1073" name="Document" r:id="rId5" imgW="5896410" imgH="6829635" progId="Word.Document.12">
                  <p:embed/>
                </p:oleObj>
              </mc:Choice>
              <mc:Fallback>
                <p:oleObj name="Document" r:id="rId5" imgW="5896410" imgH="6829635" progId="Word.Document.12">
                  <p:embed/>
                  <p:pic>
                    <p:nvPicPr>
                      <p:cNvPr id="0" name=""/>
                      <p:cNvPicPr/>
                      <p:nvPr/>
                    </p:nvPicPr>
                    <p:blipFill>
                      <a:blip r:embed="rId6"/>
                      <a:stretch>
                        <a:fillRect/>
                      </a:stretch>
                    </p:blipFill>
                    <p:spPr>
                      <a:xfrm>
                        <a:off x="395536" y="1268279"/>
                        <a:ext cx="4820195" cy="5583328"/>
                      </a:xfrm>
                      <a:prstGeom prst="rect">
                        <a:avLst/>
                      </a:prstGeom>
                    </p:spPr>
                  </p:pic>
                </p:oleObj>
              </mc:Fallback>
            </mc:AlternateContent>
          </a:graphicData>
        </a:graphic>
      </p:graphicFrame>
    </p:spTree>
    <p:extLst>
      <p:ext uri="{BB962C8B-B14F-4D97-AF65-F5344CB8AC3E}">
        <p14:creationId xmlns:p14="http://schemas.microsoft.com/office/powerpoint/2010/main" val="4088705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Théorie de l’attachement </a:t>
            </a:r>
          </a:p>
        </p:txBody>
      </p:sp>
      <p:sp>
        <p:nvSpPr>
          <p:cNvPr id="3" name="Espace réservé du contenu 2"/>
          <p:cNvSpPr>
            <a:spLocks noGrp="1"/>
          </p:cNvSpPr>
          <p:nvPr>
            <p:ph idx="1"/>
          </p:nvPr>
        </p:nvSpPr>
        <p:spPr>
          <a:xfrm>
            <a:off x="457200" y="1600200"/>
            <a:ext cx="8229600" cy="5069160"/>
          </a:xfrm>
        </p:spPr>
        <p:txBody>
          <a:bodyPr>
            <a:normAutofit fontScale="92500" lnSpcReduction="20000"/>
          </a:bodyPr>
          <a:lstStyle/>
          <a:p>
            <a:r>
              <a:rPr lang="fr-FR" dirty="0"/>
              <a:t>De la « qualité » de ses premiers attachements (sécures ou </a:t>
            </a:r>
            <a:r>
              <a:rPr lang="fr-FR" dirty="0" err="1"/>
              <a:t>insécures</a:t>
            </a:r>
            <a:r>
              <a:rPr lang="fr-FR" dirty="0"/>
              <a:t>), dépendront en partie les </a:t>
            </a:r>
            <a:r>
              <a:rPr lang="fr-FR" dirty="0" err="1"/>
              <a:t>schemes</a:t>
            </a:r>
            <a:r>
              <a:rPr lang="fr-FR" dirty="0"/>
              <a:t> d’attachement tout au long de la vie (relations amicales, sentimentales , …).</a:t>
            </a:r>
          </a:p>
          <a:p>
            <a:pPr marL="0" indent="0">
              <a:buNone/>
            </a:pPr>
            <a:endParaRPr lang="fr-FR" dirty="0"/>
          </a:p>
          <a:p>
            <a:r>
              <a:rPr lang="fr-FR" dirty="0"/>
              <a:t>La première heure de vie est particulièrement propice à l’amorçage de l’attachement :</a:t>
            </a:r>
          </a:p>
          <a:p>
            <a:pPr lvl="1"/>
            <a:r>
              <a:rPr lang="fr-FR" dirty="0"/>
              <a:t>compétences transitionnelles du nouveau né.</a:t>
            </a:r>
          </a:p>
          <a:p>
            <a:pPr lvl="1"/>
            <a:r>
              <a:rPr lang="fr-FR" dirty="0"/>
              <a:t>sécrétion élevée d’ocytocine maternelle ...</a:t>
            </a:r>
          </a:p>
          <a:p>
            <a:pPr marL="0" indent="0">
              <a:buNone/>
            </a:pPr>
            <a:endParaRPr lang="fr-FR" dirty="0"/>
          </a:p>
          <a:p>
            <a:r>
              <a:rPr lang="fr-FR" dirty="0"/>
              <a:t>Les professionnels de la périnatalité peuvent être facilitateurs (ou pas) de ce premier attachement.</a:t>
            </a:r>
          </a:p>
          <a:p>
            <a:pPr marL="0" indent="0">
              <a:buNone/>
            </a:pPr>
            <a:endParaRPr lang="fr-FR" dirty="0"/>
          </a:p>
        </p:txBody>
      </p:sp>
      <p:sp>
        <p:nvSpPr>
          <p:cNvPr id="4" name="Rectangle à coins arrondis 3">
            <a:extLst>
              <a:ext uri="{FF2B5EF4-FFF2-40B4-BE49-F238E27FC236}">
                <a16:creationId xmlns:a16="http://schemas.microsoft.com/office/drawing/2014/main" xmlns="" id="{1D0922E3-F4D1-394B-87BD-7326635ED408}"/>
              </a:ext>
            </a:extLst>
          </p:cNvPr>
          <p:cNvSpPr/>
          <p:nvPr/>
        </p:nvSpPr>
        <p:spPr>
          <a:xfrm>
            <a:off x="457200" y="3429000"/>
            <a:ext cx="7848872" cy="194421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57658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ésultat de recherche d'images pour &quot;comportement inné du nouveau né video&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19" y="1455873"/>
            <a:ext cx="3815885" cy="214979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ésultat de recherche d'images pour &quot;comportement inné du nouveau né video&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1119" y="1387469"/>
            <a:ext cx="4140191" cy="232956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associé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69" y="4309091"/>
            <a:ext cx="4212199" cy="237008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ésultat de recherche d'images pour &quot;enfant tend les bras&quo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5647" y="4278628"/>
            <a:ext cx="3572817" cy="2373925"/>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xmlns="" id="{CA97476D-AF88-2748-95AE-9474C4271420}"/>
              </a:ext>
            </a:extLst>
          </p:cNvPr>
          <p:cNvSpPr txBox="1"/>
          <p:nvPr/>
        </p:nvSpPr>
        <p:spPr>
          <a:xfrm>
            <a:off x="323528" y="476672"/>
            <a:ext cx="8695468" cy="707886"/>
          </a:xfrm>
          <a:prstGeom prst="rect">
            <a:avLst/>
          </a:prstGeom>
          <a:noFill/>
        </p:spPr>
        <p:txBody>
          <a:bodyPr wrap="square" rtlCol="0">
            <a:spAutoFit/>
          </a:bodyPr>
          <a:lstStyle/>
          <a:p>
            <a:pPr algn="ctr"/>
            <a:r>
              <a:rPr lang="fr-FR" sz="2000" b="1" dirty="0"/>
              <a:t>L ’enfant : premier moteur de l’attachement </a:t>
            </a:r>
          </a:p>
          <a:p>
            <a:pPr algn="ctr"/>
            <a:r>
              <a:rPr lang="fr-FR" sz="2000" b="1" dirty="0"/>
              <a:t>(comportement inné dirigé vers l’adulte de proximité)</a:t>
            </a:r>
          </a:p>
        </p:txBody>
      </p:sp>
      <p:sp>
        <p:nvSpPr>
          <p:cNvPr id="3" name="ZoneTexte 2">
            <a:extLst>
              <a:ext uri="{FF2B5EF4-FFF2-40B4-BE49-F238E27FC236}">
                <a16:creationId xmlns:a16="http://schemas.microsoft.com/office/drawing/2014/main" xmlns="" id="{AC122F78-020B-DC42-B412-9D2570FDDC0F}"/>
              </a:ext>
            </a:extLst>
          </p:cNvPr>
          <p:cNvSpPr txBox="1"/>
          <p:nvPr/>
        </p:nvSpPr>
        <p:spPr>
          <a:xfrm>
            <a:off x="323528" y="3717032"/>
            <a:ext cx="4220643" cy="369332"/>
          </a:xfrm>
          <a:prstGeom prst="rect">
            <a:avLst/>
          </a:prstGeom>
          <a:noFill/>
        </p:spPr>
        <p:txBody>
          <a:bodyPr wrap="none" rtlCol="0">
            <a:spAutoFit/>
          </a:bodyPr>
          <a:lstStyle/>
          <a:p>
            <a:r>
              <a:rPr lang="fr-FR" dirty="0"/>
              <a:t>Regarde moi !, protège moi !, Nourris moi !</a:t>
            </a:r>
          </a:p>
        </p:txBody>
      </p:sp>
    </p:spTree>
    <p:extLst>
      <p:ext uri="{BB962C8B-B14F-4D97-AF65-F5344CB8AC3E}">
        <p14:creationId xmlns:p14="http://schemas.microsoft.com/office/powerpoint/2010/main" val="2943508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ésultat de recherche d'images pour &quot;chiot images&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10" y="1628800"/>
            <a:ext cx="5928142" cy="214027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ésultat de recherche d'images pour &quot;chiot images&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5875" y="1077339"/>
            <a:ext cx="4048125" cy="268605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associé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4068841"/>
            <a:ext cx="3707904" cy="272800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Résultat de recherche d'images pour &quot;bébésinge image&quo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575" y="4127688"/>
            <a:ext cx="2688233" cy="2688233"/>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xmlns="" id="{0C3BA9C3-8E0A-8D4D-9A95-5A81FC809A3C}"/>
              </a:ext>
            </a:extLst>
          </p:cNvPr>
          <p:cNvSpPr txBox="1"/>
          <p:nvPr/>
        </p:nvSpPr>
        <p:spPr>
          <a:xfrm>
            <a:off x="539552" y="332656"/>
            <a:ext cx="7429726" cy="707886"/>
          </a:xfrm>
          <a:prstGeom prst="rect">
            <a:avLst/>
          </a:prstGeom>
          <a:noFill/>
        </p:spPr>
        <p:txBody>
          <a:bodyPr wrap="none" rtlCol="0">
            <a:spAutoFit/>
          </a:bodyPr>
          <a:lstStyle/>
          <a:p>
            <a:r>
              <a:rPr lang="fr-FR" sz="2000" b="1" dirty="0"/>
              <a:t>La plupart des bébés mammifères sont programmés pour s’attacher </a:t>
            </a:r>
          </a:p>
          <a:p>
            <a:r>
              <a:rPr lang="fr-FR" sz="2000" b="1" dirty="0"/>
              <a:t>(dépendants des adultes pour leur survie)</a:t>
            </a:r>
          </a:p>
        </p:txBody>
      </p:sp>
      <p:sp>
        <p:nvSpPr>
          <p:cNvPr id="7" name="ZoneTexte 6">
            <a:extLst>
              <a:ext uri="{FF2B5EF4-FFF2-40B4-BE49-F238E27FC236}">
                <a16:creationId xmlns:a16="http://schemas.microsoft.com/office/drawing/2014/main" xmlns="" id="{205EB085-1014-D941-8497-DA942C781D6A}"/>
              </a:ext>
            </a:extLst>
          </p:cNvPr>
          <p:cNvSpPr txBox="1"/>
          <p:nvPr/>
        </p:nvSpPr>
        <p:spPr>
          <a:xfrm>
            <a:off x="2843808" y="4068841"/>
            <a:ext cx="1728192" cy="923330"/>
          </a:xfrm>
          <a:prstGeom prst="rect">
            <a:avLst/>
          </a:prstGeom>
          <a:noFill/>
        </p:spPr>
        <p:txBody>
          <a:bodyPr wrap="square" rtlCol="0">
            <a:spAutoFit/>
          </a:bodyPr>
          <a:lstStyle/>
          <a:p>
            <a:r>
              <a:rPr lang="fr-FR" dirty="0"/>
              <a:t>Regarde moi !, protège moi ! Nourris moi !</a:t>
            </a:r>
          </a:p>
        </p:txBody>
      </p:sp>
    </p:spTree>
    <p:extLst>
      <p:ext uri="{BB962C8B-B14F-4D97-AF65-F5344CB8AC3E}">
        <p14:creationId xmlns:p14="http://schemas.microsoft.com/office/powerpoint/2010/main" val="3122343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Image associé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8648" y="3870339"/>
            <a:ext cx="4942374" cy="2780928"/>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Image associé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784281"/>
            <a:ext cx="2592287" cy="2953043"/>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Résultat de recherche d'images pour &quot;pitbull image&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268760"/>
            <a:ext cx="4712226" cy="235611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sy-samperiz\Desktop\montagne.jpe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2630" y="855876"/>
            <a:ext cx="3528392" cy="2652010"/>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xmlns="" id="{5F8385F4-F50A-3041-AEF0-915C6B8BDEE2}"/>
              </a:ext>
            </a:extLst>
          </p:cNvPr>
          <p:cNvSpPr txBox="1"/>
          <p:nvPr/>
        </p:nvSpPr>
        <p:spPr>
          <a:xfrm>
            <a:off x="539552" y="332656"/>
            <a:ext cx="3887474" cy="523220"/>
          </a:xfrm>
          <a:prstGeom prst="rect">
            <a:avLst/>
          </a:prstGeom>
          <a:noFill/>
        </p:spPr>
        <p:txBody>
          <a:bodyPr wrap="none" rtlCol="0">
            <a:spAutoFit/>
          </a:bodyPr>
          <a:lstStyle/>
          <a:p>
            <a:r>
              <a:rPr lang="fr-FR" sz="2800" b="1" dirty="0"/>
              <a:t>Uniquement les bébés ...</a:t>
            </a:r>
          </a:p>
        </p:txBody>
      </p:sp>
    </p:spTree>
    <p:extLst>
      <p:ext uri="{BB962C8B-B14F-4D97-AF65-F5344CB8AC3E}">
        <p14:creationId xmlns:p14="http://schemas.microsoft.com/office/powerpoint/2010/main" val="3489381610"/>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8865</TotalTime>
  <Words>2284</Words>
  <Application>Microsoft Office PowerPoint</Application>
  <PresentationFormat>Affichage à l'écran (4:3)</PresentationFormat>
  <Paragraphs>352</Paragraphs>
  <Slides>44</Slides>
  <Notes>17</Notes>
  <HiddenSlides>0</HiddenSlides>
  <MMClips>0</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44</vt:i4>
      </vt:variant>
    </vt:vector>
  </HeadingPairs>
  <TitlesOfParts>
    <vt:vector size="47" baseType="lpstr">
      <vt:lpstr>Thème Office</vt:lpstr>
      <vt:lpstr>Document</vt:lpstr>
      <vt:lpstr>Image</vt:lpstr>
      <vt:lpstr>Comment améliorer le lien  mère – enfant ?</vt:lpstr>
      <vt:lpstr>Quelle est la nature du lien mère-enfant ?</vt:lpstr>
      <vt:lpstr>Théorie de l’attachement</vt:lpstr>
      <vt:lpstr>Théorie de l’attachement</vt:lpstr>
      <vt:lpstr>Attachement sécure et insécure</vt:lpstr>
      <vt:lpstr>Théorie de l’attachement </vt:lpstr>
      <vt:lpstr>Présentation PowerPoint</vt:lpstr>
      <vt:lpstr>Présentation PowerPoint</vt:lpstr>
      <vt:lpstr>Présentation PowerPoint</vt:lpstr>
      <vt:lpstr>Comment pouvons nous contribuer à améliorer le lien mère -enfant?</vt:lpstr>
      <vt:lpstr>Pourquoi la première heure est elle si importante dans l’établissement du lien mère-enfant ?</vt:lpstr>
      <vt:lpstr>Comportement inné du nouveau-né la première heure</vt:lpstr>
      <vt:lpstr>Comportement inné du nouveau-né la première heure</vt:lpstr>
      <vt:lpstr>Présentation PowerPoint</vt:lpstr>
      <vt:lpstr>Recommandations au décours d’un accouchement physiologique (HAS 2017)</vt:lpstr>
      <vt:lpstr>Connaitre les risques du peau à peau en salle de naissance et les prévenir</vt:lpstr>
      <vt:lpstr>Présentation PowerPoint</vt:lpstr>
      <vt:lpstr>Présentation PowerPoint</vt:lpstr>
      <vt:lpstr>Enquête auprès des SF réunionnaises</vt:lpstr>
      <vt:lpstr>Enquête auprès des SF réunionnaises</vt:lpstr>
      <vt:lpstr>Enquête auprès des SF réunionnaises</vt:lpstr>
      <vt:lpstr>Enquête auprès des SF réunionnaises</vt:lpstr>
      <vt:lpstr>Conclusions de l’enquête  (Réunion 2012)</vt:lpstr>
      <vt:lpstr>Présentation PowerPoint</vt:lpstr>
      <vt:lpstr>Quels soins sont indispensables et urgents après un accouchement physiologique?   </vt:lpstr>
      <vt:lpstr>Aspiration oro-pharyngée ?</vt:lpstr>
      <vt:lpstr>Aspiration oro-pharyngée ?</vt:lpstr>
      <vt:lpstr>Test de la seringue /aspiration gastrique ?</vt:lpstr>
      <vt:lpstr>Présentation PowerPoint</vt:lpstr>
      <vt:lpstr>Test de la seringue /aspiration gastrique ?</vt:lpstr>
      <vt:lpstr>Vérification de la perméabilité des choanes par sonde ?</vt:lpstr>
      <vt:lpstr>Présentation PowerPoint</vt:lpstr>
      <vt:lpstr>Vérification de la perméabilité de l’anus ?</vt:lpstr>
      <vt:lpstr>MAR chez la fille</vt:lpstr>
      <vt:lpstr>MAR basse chez les garçons</vt:lpstr>
      <vt:lpstr>MAR haute chez garçons</vt:lpstr>
      <vt:lpstr>Collyre antibiotique ou antiseptique ?</vt:lpstr>
      <vt:lpstr>Vitamine K ?</vt:lpstr>
      <vt:lpstr>Bain ?</vt:lpstr>
      <vt:lpstr>Premier examen clinique ?</vt:lpstr>
      <vt:lpstr>Examen clinique en pratique</vt:lpstr>
      <vt:lpstr>Conclusion 1</vt:lpstr>
      <vt:lpstr>Conclusion 2</vt:lpstr>
      <vt:lpstr>Pratiques en 2018 au CHU Félix Guyon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Sylvain Samperiz</dc:creator>
  <cp:lastModifiedBy>Sylvain Samperiz</cp:lastModifiedBy>
  <cp:revision>112</cp:revision>
  <dcterms:created xsi:type="dcterms:W3CDTF">2018-10-12T06:43:52Z</dcterms:created>
  <dcterms:modified xsi:type="dcterms:W3CDTF">2018-11-12T09:14:41Z</dcterms:modified>
</cp:coreProperties>
</file>